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7" r:id="rId11"/>
    <p:sldId id="268" r:id="rId12"/>
    <p:sldId id="270" r:id="rId13"/>
    <p:sldId id="269" r:id="rId14"/>
    <p:sldId id="266"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86" autoAdjust="0"/>
    <p:restoredTop sz="94660"/>
  </p:normalViewPr>
  <p:slideViewPr>
    <p:cSldViewPr snapToGrid="0">
      <p:cViewPr varScale="1">
        <p:scale>
          <a:sx n="61" d="100"/>
          <a:sy n="61" d="100"/>
        </p:scale>
        <p:origin x="28" y="3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52FD7E-4517-410F-9250-C0D6684BF4B1}" type="doc">
      <dgm:prSet loTypeId="urn:microsoft.com/office/officeart/2016/7/layout/BasicLinearProcessNumbered" loCatId="process" qsTypeId="urn:microsoft.com/office/officeart/2005/8/quickstyle/simple1" qsCatId="simple" csTypeId="urn:microsoft.com/office/officeart/2005/8/colors/accent1_2" csCatId="accent1"/>
      <dgm:spPr/>
      <dgm:t>
        <a:bodyPr/>
        <a:lstStyle/>
        <a:p>
          <a:endParaRPr lang="en-US"/>
        </a:p>
      </dgm:t>
    </dgm:pt>
    <dgm:pt modelId="{CDF01542-84A2-47B2-9D47-B5876804D950}">
      <dgm:prSet/>
      <dgm:spPr/>
      <dgm:t>
        <a:bodyPr/>
        <a:lstStyle/>
        <a:p>
          <a:r>
            <a:rPr lang="en-US" b="0" i="0" dirty="0">
              <a:latin typeface="Times New Roman" panose="02020603050405020304" pitchFamily="18" charset="0"/>
              <a:cs typeface="Times New Roman" panose="02020603050405020304" pitchFamily="18" charset="0"/>
            </a:rPr>
            <a:t>Allow users to manage multiple credit card accounts and track expenses on one platform</a:t>
          </a:r>
          <a:r>
            <a:rPr lang="en-US" b="0" i="0" dirty="0"/>
            <a:t>.</a:t>
          </a:r>
          <a:endParaRPr lang="en-US" dirty="0"/>
        </a:p>
      </dgm:t>
    </dgm:pt>
    <dgm:pt modelId="{BF9F39E0-A91F-46D9-B630-E8FA4A12F1FF}" type="parTrans" cxnId="{CD319ED3-2C69-449D-9EC7-F0603926BD5A}">
      <dgm:prSet/>
      <dgm:spPr/>
      <dgm:t>
        <a:bodyPr/>
        <a:lstStyle/>
        <a:p>
          <a:endParaRPr lang="en-US"/>
        </a:p>
      </dgm:t>
    </dgm:pt>
    <dgm:pt modelId="{C7E9D54B-9199-44EE-8FBE-5978402D1ED2}" type="sibTrans" cxnId="{CD319ED3-2C69-449D-9EC7-F0603926BD5A}">
      <dgm:prSet phldrT="1" phldr="0"/>
      <dgm:spPr/>
      <dgm:t>
        <a:bodyPr/>
        <a:lstStyle/>
        <a:p>
          <a:r>
            <a:rPr lang="en-US"/>
            <a:t>1</a:t>
          </a:r>
        </a:p>
      </dgm:t>
    </dgm:pt>
    <dgm:pt modelId="{E4D851AB-1E74-4498-8258-209590B2B439}">
      <dgm:prSet/>
      <dgm:spPr/>
      <dgm:t>
        <a:bodyPr/>
        <a:lstStyle/>
        <a:p>
          <a:r>
            <a:rPr lang="en-US" b="0" i="0" dirty="0">
              <a:latin typeface="Times New Roman" panose="02020603050405020304" pitchFamily="18" charset="0"/>
              <a:cs typeface="Times New Roman" panose="02020603050405020304" pitchFamily="18" charset="0"/>
            </a:rPr>
            <a:t>Create a user-friendly dashboard that displays a summary of all credit card account activities and advanced search and filter options for specific transactions.</a:t>
          </a:r>
          <a:endParaRPr lang="en-US" dirty="0">
            <a:latin typeface="Times New Roman" panose="02020603050405020304" pitchFamily="18" charset="0"/>
            <a:cs typeface="Times New Roman" panose="02020603050405020304" pitchFamily="18" charset="0"/>
          </a:endParaRPr>
        </a:p>
      </dgm:t>
    </dgm:pt>
    <dgm:pt modelId="{55B0245E-B2B1-4186-959C-427BD9BE65C2}" type="parTrans" cxnId="{DEA092C3-4F8E-44CD-828D-919ACE7507D1}">
      <dgm:prSet/>
      <dgm:spPr/>
      <dgm:t>
        <a:bodyPr/>
        <a:lstStyle/>
        <a:p>
          <a:endParaRPr lang="en-US"/>
        </a:p>
      </dgm:t>
    </dgm:pt>
    <dgm:pt modelId="{9B217E7D-3643-48E4-B883-A59148929FB9}" type="sibTrans" cxnId="{DEA092C3-4F8E-44CD-828D-919ACE7507D1}">
      <dgm:prSet phldrT="2" phldr="0"/>
      <dgm:spPr/>
      <dgm:t>
        <a:bodyPr/>
        <a:lstStyle/>
        <a:p>
          <a:r>
            <a:rPr lang="en-US"/>
            <a:t>2</a:t>
          </a:r>
        </a:p>
      </dgm:t>
    </dgm:pt>
    <dgm:pt modelId="{5D7C34A6-C76A-4990-8AC5-0A3E93A379CB}">
      <dgm:prSet/>
      <dgm:spPr/>
      <dgm:t>
        <a:bodyPr/>
        <a:lstStyle/>
        <a:p>
          <a:r>
            <a:rPr lang="en-US" b="0" i="0" dirty="0">
              <a:latin typeface="Times New Roman" panose="02020603050405020304" pitchFamily="18" charset="0"/>
              <a:cs typeface="Times New Roman" panose="02020603050405020304" pitchFamily="18" charset="0"/>
            </a:rPr>
            <a:t>Enable users to set spending limits for their credit cards and receive notifications to stay within their limits.</a:t>
          </a:r>
          <a:endParaRPr lang="en-US" dirty="0">
            <a:latin typeface="Times New Roman" panose="02020603050405020304" pitchFamily="18" charset="0"/>
            <a:cs typeface="Times New Roman" panose="02020603050405020304" pitchFamily="18" charset="0"/>
          </a:endParaRPr>
        </a:p>
      </dgm:t>
    </dgm:pt>
    <dgm:pt modelId="{C5BC8CD4-B3C5-4838-8CBF-394CB62F343F}" type="parTrans" cxnId="{A89869F5-D8D4-4C65-A629-4CE6CCF5B7D3}">
      <dgm:prSet/>
      <dgm:spPr/>
      <dgm:t>
        <a:bodyPr/>
        <a:lstStyle/>
        <a:p>
          <a:endParaRPr lang="en-US"/>
        </a:p>
      </dgm:t>
    </dgm:pt>
    <dgm:pt modelId="{592A8505-5477-4CBB-8F9D-8422D6EF13F6}" type="sibTrans" cxnId="{A89869F5-D8D4-4C65-A629-4CE6CCF5B7D3}">
      <dgm:prSet phldrT="3" phldr="0"/>
      <dgm:spPr/>
      <dgm:t>
        <a:bodyPr/>
        <a:lstStyle/>
        <a:p>
          <a:r>
            <a:rPr lang="en-US"/>
            <a:t>3</a:t>
          </a:r>
        </a:p>
      </dgm:t>
    </dgm:pt>
    <dgm:pt modelId="{404D3F87-7484-421B-BB4B-C49462E30246}">
      <dgm:prSet/>
      <dgm:spPr/>
      <dgm:t>
        <a:bodyPr/>
        <a:lstStyle/>
        <a:p>
          <a:r>
            <a:rPr lang="en-US" b="0" i="0" dirty="0">
              <a:latin typeface="Times New Roman" panose="02020603050405020304" pitchFamily="18" charset="0"/>
              <a:cs typeface="Times New Roman" panose="02020603050405020304" pitchFamily="18" charset="0"/>
            </a:rPr>
            <a:t>Allow users to categorize transactions for easier expense tracking and generate reports highlighting spending patterns and trends.</a:t>
          </a:r>
          <a:endParaRPr lang="en-US" dirty="0">
            <a:latin typeface="Times New Roman" panose="02020603050405020304" pitchFamily="18" charset="0"/>
            <a:cs typeface="Times New Roman" panose="02020603050405020304" pitchFamily="18" charset="0"/>
          </a:endParaRPr>
        </a:p>
      </dgm:t>
    </dgm:pt>
    <dgm:pt modelId="{7324BB90-F961-46BD-B338-9D662BC4006B}" type="parTrans" cxnId="{FADF3BC1-398C-40A4-8F67-F2BF1BA72662}">
      <dgm:prSet/>
      <dgm:spPr/>
      <dgm:t>
        <a:bodyPr/>
        <a:lstStyle/>
        <a:p>
          <a:endParaRPr lang="en-US"/>
        </a:p>
      </dgm:t>
    </dgm:pt>
    <dgm:pt modelId="{F1314E4C-93CA-4BEC-B99E-EBA625EFE194}" type="sibTrans" cxnId="{FADF3BC1-398C-40A4-8F67-F2BF1BA72662}">
      <dgm:prSet phldrT="4" phldr="0"/>
      <dgm:spPr/>
      <dgm:t>
        <a:bodyPr/>
        <a:lstStyle/>
        <a:p>
          <a:r>
            <a:rPr lang="en-US"/>
            <a:t>4</a:t>
          </a:r>
        </a:p>
      </dgm:t>
    </dgm:pt>
    <dgm:pt modelId="{6E80D783-CC19-408D-9291-2D94C6A15F22}">
      <dgm:prSet/>
      <dgm:spPr/>
      <dgm:t>
        <a:bodyPr/>
        <a:lstStyle/>
        <a:p>
          <a:r>
            <a:rPr lang="en-US" b="0" i="0" dirty="0">
              <a:latin typeface="Times New Roman" panose="02020603050405020304" pitchFamily="18" charset="0"/>
              <a:cs typeface="Times New Roman" panose="02020603050405020304" pitchFamily="18" charset="0"/>
            </a:rPr>
            <a:t>Create a user-friendly, streamlined, and efficient system that makes it effortless for individuals and businesses to manage their financial activities.</a:t>
          </a:r>
          <a:endParaRPr lang="en-US" dirty="0">
            <a:latin typeface="Times New Roman" panose="02020603050405020304" pitchFamily="18" charset="0"/>
            <a:cs typeface="Times New Roman" panose="02020603050405020304" pitchFamily="18" charset="0"/>
          </a:endParaRPr>
        </a:p>
      </dgm:t>
    </dgm:pt>
    <dgm:pt modelId="{F37ECC3B-245B-444C-895D-08D7C1F5AE0A}" type="parTrans" cxnId="{34A510C0-F557-40A4-B5F0-7167F5082A28}">
      <dgm:prSet/>
      <dgm:spPr/>
      <dgm:t>
        <a:bodyPr/>
        <a:lstStyle/>
        <a:p>
          <a:endParaRPr lang="en-US"/>
        </a:p>
      </dgm:t>
    </dgm:pt>
    <dgm:pt modelId="{433EEA7E-2136-4044-AB2E-095D5DA2B877}" type="sibTrans" cxnId="{34A510C0-F557-40A4-B5F0-7167F5082A28}">
      <dgm:prSet phldrT="5" phldr="0"/>
      <dgm:spPr/>
      <dgm:t>
        <a:bodyPr/>
        <a:lstStyle/>
        <a:p>
          <a:r>
            <a:rPr lang="en-US"/>
            <a:t>5</a:t>
          </a:r>
        </a:p>
      </dgm:t>
    </dgm:pt>
    <dgm:pt modelId="{3D77AB3C-D307-435A-A494-27EA579F8DB6}" type="pres">
      <dgm:prSet presAssocID="{EB52FD7E-4517-410F-9250-C0D6684BF4B1}" presName="Name0" presStyleCnt="0">
        <dgm:presLayoutVars>
          <dgm:animLvl val="lvl"/>
          <dgm:resizeHandles val="exact"/>
        </dgm:presLayoutVars>
      </dgm:prSet>
      <dgm:spPr/>
    </dgm:pt>
    <dgm:pt modelId="{E2344068-086C-4B66-A266-1A1A0FFE38F2}" type="pres">
      <dgm:prSet presAssocID="{CDF01542-84A2-47B2-9D47-B5876804D950}" presName="compositeNode" presStyleCnt="0">
        <dgm:presLayoutVars>
          <dgm:bulletEnabled val="1"/>
        </dgm:presLayoutVars>
      </dgm:prSet>
      <dgm:spPr/>
    </dgm:pt>
    <dgm:pt modelId="{528EA9DF-179F-4945-838A-8E177927C731}" type="pres">
      <dgm:prSet presAssocID="{CDF01542-84A2-47B2-9D47-B5876804D950}" presName="bgRect" presStyleLbl="bgAccFollowNode1" presStyleIdx="0" presStyleCnt="5"/>
      <dgm:spPr/>
    </dgm:pt>
    <dgm:pt modelId="{A0F0CCA3-90DE-4AE8-BAE7-C93853B18081}" type="pres">
      <dgm:prSet presAssocID="{C7E9D54B-9199-44EE-8FBE-5978402D1ED2}" presName="sibTransNodeCircle" presStyleLbl="alignNode1" presStyleIdx="0" presStyleCnt="10">
        <dgm:presLayoutVars>
          <dgm:chMax val="0"/>
          <dgm:bulletEnabled/>
        </dgm:presLayoutVars>
      </dgm:prSet>
      <dgm:spPr/>
    </dgm:pt>
    <dgm:pt modelId="{0385C7A9-3069-499C-92BD-C317A4FC4E90}" type="pres">
      <dgm:prSet presAssocID="{CDF01542-84A2-47B2-9D47-B5876804D950}" presName="bottomLine" presStyleLbl="alignNode1" presStyleIdx="1" presStyleCnt="10">
        <dgm:presLayoutVars/>
      </dgm:prSet>
      <dgm:spPr/>
    </dgm:pt>
    <dgm:pt modelId="{74C8C887-2503-413D-9D3F-B647D3C1B2B3}" type="pres">
      <dgm:prSet presAssocID="{CDF01542-84A2-47B2-9D47-B5876804D950}" presName="nodeText" presStyleLbl="bgAccFollowNode1" presStyleIdx="0" presStyleCnt="5">
        <dgm:presLayoutVars>
          <dgm:bulletEnabled val="1"/>
        </dgm:presLayoutVars>
      </dgm:prSet>
      <dgm:spPr/>
    </dgm:pt>
    <dgm:pt modelId="{B4CF5310-39AE-4110-A5A5-B52852B08755}" type="pres">
      <dgm:prSet presAssocID="{C7E9D54B-9199-44EE-8FBE-5978402D1ED2}" presName="sibTrans" presStyleCnt="0"/>
      <dgm:spPr/>
    </dgm:pt>
    <dgm:pt modelId="{DAEBA35C-3B4C-44B6-9C6D-62ABEE726D05}" type="pres">
      <dgm:prSet presAssocID="{E4D851AB-1E74-4498-8258-209590B2B439}" presName="compositeNode" presStyleCnt="0">
        <dgm:presLayoutVars>
          <dgm:bulletEnabled val="1"/>
        </dgm:presLayoutVars>
      </dgm:prSet>
      <dgm:spPr/>
    </dgm:pt>
    <dgm:pt modelId="{41140D9C-0E52-4DD0-A01B-A91740CB0660}" type="pres">
      <dgm:prSet presAssocID="{E4D851AB-1E74-4498-8258-209590B2B439}" presName="bgRect" presStyleLbl="bgAccFollowNode1" presStyleIdx="1" presStyleCnt="5"/>
      <dgm:spPr/>
    </dgm:pt>
    <dgm:pt modelId="{2B4B55BF-2530-4690-8302-96EC6C17493E}" type="pres">
      <dgm:prSet presAssocID="{9B217E7D-3643-48E4-B883-A59148929FB9}" presName="sibTransNodeCircle" presStyleLbl="alignNode1" presStyleIdx="2" presStyleCnt="10">
        <dgm:presLayoutVars>
          <dgm:chMax val="0"/>
          <dgm:bulletEnabled/>
        </dgm:presLayoutVars>
      </dgm:prSet>
      <dgm:spPr/>
    </dgm:pt>
    <dgm:pt modelId="{7A317225-81B9-41DC-8C3F-F76DE0066641}" type="pres">
      <dgm:prSet presAssocID="{E4D851AB-1E74-4498-8258-209590B2B439}" presName="bottomLine" presStyleLbl="alignNode1" presStyleIdx="3" presStyleCnt="10">
        <dgm:presLayoutVars/>
      </dgm:prSet>
      <dgm:spPr/>
    </dgm:pt>
    <dgm:pt modelId="{A5D097DC-4073-4033-A5A3-E2609AC02EC3}" type="pres">
      <dgm:prSet presAssocID="{E4D851AB-1E74-4498-8258-209590B2B439}" presName="nodeText" presStyleLbl="bgAccFollowNode1" presStyleIdx="1" presStyleCnt="5">
        <dgm:presLayoutVars>
          <dgm:bulletEnabled val="1"/>
        </dgm:presLayoutVars>
      </dgm:prSet>
      <dgm:spPr/>
    </dgm:pt>
    <dgm:pt modelId="{A8A8E13B-5C23-41BA-8931-3AA05347C93D}" type="pres">
      <dgm:prSet presAssocID="{9B217E7D-3643-48E4-B883-A59148929FB9}" presName="sibTrans" presStyleCnt="0"/>
      <dgm:spPr/>
    </dgm:pt>
    <dgm:pt modelId="{9F79656F-CC85-4F0C-B039-320CA077C2D2}" type="pres">
      <dgm:prSet presAssocID="{5D7C34A6-C76A-4990-8AC5-0A3E93A379CB}" presName="compositeNode" presStyleCnt="0">
        <dgm:presLayoutVars>
          <dgm:bulletEnabled val="1"/>
        </dgm:presLayoutVars>
      </dgm:prSet>
      <dgm:spPr/>
    </dgm:pt>
    <dgm:pt modelId="{6AE14141-AA25-48BA-AD10-45A6FB1B94A8}" type="pres">
      <dgm:prSet presAssocID="{5D7C34A6-C76A-4990-8AC5-0A3E93A379CB}" presName="bgRect" presStyleLbl="bgAccFollowNode1" presStyleIdx="2" presStyleCnt="5"/>
      <dgm:spPr/>
    </dgm:pt>
    <dgm:pt modelId="{483D07EC-B4E6-4D52-81DC-A9770EBAC7CC}" type="pres">
      <dgm:prSet presAssocID="{592A8505-5477-4CBB-8F9D-8422D6EF13F6}" presName="sibTransNodeCircle" presStyleLbl="alignNode1" presStyleIdx="4" presStyleCnt="10">
        <dgm:presLayoutVars>
          <dgm:chMax val="0"/>
          <dgm:bulletEnabled/>
        </dgm:presLayoutVars>
      </dgm:prSet>
      <dgm:spPr/>
    </dgm:pt>
    <dgm:pt modelId="{E57C6673-6CB2-4DCB-8772-E7E54854D5E6}" type="pres">
      <dgm:prSet presAssocID="{5D7C34A6-C76A-4990-8AC5-0A3E93A379CB}" presName="bottomLine" presStyleLbl="alignNode1" presStyleIdx="5" presStyleCnt="10">
        <dgm:presLayoutVars/>
      </dgm:prSet>
      <dgm:spPr/>
    </dgm:pt>
    <dgm:pt modelId="{B1885050-4BF2-4605-AC1E-CD53840D6AF8}" type="pres">
      <dgm:prSet presAssocID="{5D7C34A6-C76A-4990-8AC5-0A3E93A379CB}" presName="nodeText" presStyleLbl="bgAccFollowNode1" presStyleIdx="2" presStyleCnt="5">
        <dgm:presLayoutVars>
          <dgm:bulletEnabled val="1"/>
        </dgm:presLayoutVars>
      </dgm:prSet>
      <dgm:spPr/>
    </dgm:pt>
    <dgm:pt modelId="{B44B3EEF-13A5-4DDA-9BB3-85BCB4462552}" type="pres">
      <dgm:prSet presAssocID="{592A8505-5477-4CBB-8F9D-8422D6EF13F6}" presName="sibTrans" presStyleCnt="0"/>
      <dgm:spPr/>
    </dgm:pt>
    <dgm:pt modelId="{94D995AC-7068-4B8F-B9E5-A75D04ACE79C}" type="pres">
      <dgm:prSet presAssocID="{404D3F87-7484-421B-BB4B-C49462E30246}" presName="compositeNode" presStyleCnt="0">
        <dgm:presLayoutVars>
          <dgm:bulletEnabled val="1"/>
        </dgm:presLayoutVars>
      </dgm:prSet>
      <dgm:spPr/>
    </dgm:pt>
    <dgm:pt modelId="{5581F716-ADB6-4154-9594-AA49D319CD55}" type="pres">
      <dgm:prSet presAssocID="{404D3F87-7484-421B-BB4B-C49462E30246}" presName="bgRect" presStyleLbl="bgAccFollowNode1" presStyleIdx="3" presStyleCnt="5"/>
      <dgm:spPr/>
    </dgm:pt>
    <dgm:pt modelId="{8F3973A9-B5FB-499C-B8EC-C8B46D9C58D5}" type="pres">
      <dgm:prSet presAssocID="{F1314E4C-93CA-4BEC-B99E-EBA625EFE194}" presName="sibTransNodeCircle" presStyleLbl="alignNode1" presStyleIdx="6" presStyleCnt="10">
        <dgm:presLayoutVars>
          <dgm:chMax val="0"/>
          <dgm:bulletEnabled/>
        </dgm:presLayoutVars>
      </dgm:prSet>
      <dgm:spPr/>
    </dgm:pt>
    <dgm:pt modelId="{BDD2641F-AB09-41EA-8F25-E94F115D5138}" type="pres">
      <dgm:prSet presAssocID="{404D3F87-7484-421B-BB4B-C49462E30246}" presName="bottomLine" presStyleLbl="alignNode1" presStyleIdx="7" presStyleCnt="10">
        <dgm:presLayoutVars/>
      </dgm:prSet>
      <dgm:spPr/>
    </dgm:pt>
    <dgm:pt modelId="{2656C5E1-FC98-4D62-9E51-B8FF6DFCD1C3}" type="pres">
      <dgm:prSet presAssocID="{404D3F87-7484-421B-BB4B-C49462E30246}" presName="nodeText" presStyleLbl="bgAccFollowNode1" presStyleIdx="3" presStyleCnt="5">
        <dgm:presLayoutVars>
          <dgm:bulletEnabled val="1"/>
        </dgm:presLayoutVars>
      </dgm:prSet>
      <dgm:spPr/>
    </dgm:pt>
    <dgm:pt modelId="{11E0AB1A-CA50-4DAF-A1B0-DC040640A227}" type="pres">
      <dgm:prSet presAssocID="{F1314E4C-93CA-4BEC-B99E-EBA625EFE194}" presName="sibTrans" presStyleCnt="0"/>
      <dgm:spPr/>
    </dgm:pt>
    <dgm:pt modelId="{FFFF0759-D328-489D-9D79-F81FA05B0EBF}" type="pres">
      <dgm:prSet presAssocID="{6E80D783-CC19-408D-9291-2D94C6A15F22}" presName="compositeNode" presStyleCnt="0">
        <dgm:presLayoutVars>
          <dgm:bulletEnabled val="1"/>
        </dgm:presLayoutVars>
      </dgm:prSet>
      <dgm:spPr/>
    </dgm:pt>
    <dgm:pt modelId="{6EAB9F17-44D4-4D17-A3CC-D7795D1E81D4}" type="pres">
      <dgm:prSet presAssocID="{6E80D783-CC19-408D-9291-2D94C6A15F22}" presName="bgRect" presStyleLbl="bgAccFollowNode1" presStyleIdx="4" presStyleCnt="5"/>
      <dgm:spPr/>
    </dgm:pt>
    <dgm:pt modelId="{7EFD78DA-63FD-462D-9D33-C74CC3B6A1D4}" type="pres">
      <dgm:prSet presAssocID="{433EEA7E-2136-4044-AB2E-095D5DA2B877}" presName="sibTransNodeCircle" presStyleLbl="alignNode1" presStyleIdx="8" presStyleCnt="10">
        <dgm:presLayoutVars>
          <dgm:chMax val="0"/>
          <dgm:bulletEnabled/>
        </dgm:presLayoutVars>
      </dgm:prSet>
      <dgm:spPr/>
    </dgm:pt>
    <dgm:pt modelId="{B1A664CD-98A6-4115-B9D3-977690685EF5}" type="pres">
      <dgm:prSet presAssocID="{6E80D783-CC19-408D-9291-2D94C6A15F22}" presName="bottomLine" presStyleLbl="alignNode1" presStyleIdx="9" presStyleCnt="10">
        <dgm:presLayoutVars/>
      </dgm:prSet>
      <dgm:spPr/>
    </dgm:pt>
    <dgm:pt modelId="{15E89870-362A-4272-BD71-8B6D519701A0}" type="pres">
      <dgm:prSet presAssocID="{6E80D783-CC19-408D-9291-2D94C6A15F22}" presName="nodeText" presStyleLbl="bgAccFollowNode1" presStyleIdx="4" presStyleCnt="5">
        <dgm:presLayoutVars>
          <dgm:bulletEnabled val="1"/>
        </dgm:presLayoutVars>
      </dgm:prSet>
      <dgm:spPr/>
    </dgm:pt>
  </dgm:ptLst>
  <dgm:cxnLst>
    <dgm:cxn modelId="{2A11B621-F8C8-4D53-B25A-DB3D23B10E5C}" type="presOf" srcId="{CDF01542-84A2-47B2-9D47-B5876804D950}" destId="{74C8C887-2503-413D-9D3F-B647D3C1B2B3}" srcOrd="1" destOrd="0" presId="urn:microsoft.com/office/officeart/2016/7/layout/BasicLinearProcessNumbered"/>
    <dgm:cxn modelId="{F536552B-646A-4F05-AAA8-934B5778BCBD}" type="presOf" srcId="{5D7C34A6-C76A-4990-8AC5-0A3E93A379CB}" destId="{6AE14141-AA25-48BA-AD10-45A6FB1B94A8}" srcOrd="0" destOrd="0" presId="urn:microsoft.com/office/officeart/2016/7/layout/BasicLinearProcessNumbered"/>
    <dgm:cxn modelId="{EF955B68-BB89-4E20-BBB5-EECE23B9815C}" type="presOf" srcId="{592A8505-5477-4CBB-8F9D-8422D6EF13F6}" destId="{483D07EC-B4E6-4D52-81DC-A9770EBAC7CC}" srcOrd="0" destOrd="0" presId="urn:microsoft.com/office/officeart/2016/7/layout/BasicLinearProcessNumbered"/>
    <dgm:cxn modelId="{FD723156-88AF-427E-A410-DB309BC18C58}" type="presOf" srcId="{6E80D783-CC19-408D-9291-2D94C6A15F22}" destId="{6EAB9F17-44D4-4D17-A3CC-D7795D1E81D4}" srcOrd="0" destOrd="0" presId="urn:microsoft.com/office/officeart/2016/7/layout/BasicLinearProcessNumbered"/>
    <dgm:cxn modelId="{32DB6D76-D79D-4803-9249-C0E1D30229A5}" type="presOf" srcId="{CDF01542-84A2-47B2-9D47-B5876804D950}" destId="{528EA9DF-179F-4945-838A-8E177927C731}" srcOrd="0" destOrd="0" presId="urn:microsoft.com/office/officeart/2016/7/layout/BasicLinearProcessNumbered"/>
    <dgm:cxn modelId="{D6CA7E7B-B506-4866-8D8D-97E42BAABE6D}" type="presOf" srcId="{404D3F87-7484-421B-BB4B-C49462E30246}" destId="{2656C5E1-FC98-4D62-9E51-B8FF6DFCD1C3}" srcOrd="1" destOrd="0" presId="urn:microsoft.com/office/officeart/2016/7/layout/BasicLinearProcessNumbered"/>
    <dgm:cxn modelId="{BAADC47E-AD32-4703-9E8A-AC2454D531CF}" type="presOf" srcId="{E4D851AB-1E74-4498-8258-209590B2B439}" destId="{41140D9C-0E52-4DD0-A01B-A91740CB0660}" srcOrd="0" destOrd="0" presId="urn:microsoft.com/office/officeart/2016/7/layout/BasicLinearProcessNumbered"/>
    <dgm:cxn modelId="{106C7B9C-C17D-410C-8BF0-3D9DBF4BDC61}" type="presOf" srcId="{EB52FD7E-4517-410F-9250-C0D6684BF4B1}" destId="{3D77AB3C-D307-435A-A494-27EA579F8DB6}" srcOrd="0" destOrd="0" presId="urn:microsoft.com/office/officeart/2016/7/layout/BasicLinearProcessNumbered"/>
    <dgm:cxn modelId="{0E3DB89C-A2AD-4CF7-A6B0-5778B0AAED2B}" type="presOf" srcId="{E4D851AB-1E74-4498-8258-209590B2B439}" destId="{A5D097DC-4073-4033-A5A3-E2609AC02EC3}" srcOrd="1" destOrd="0" presId="urn:microsoft.com/office/officeart/2016/7/layout/BasicLinearProcessNumbered"/>
    <dgm:cxn modelId="{A8A3799D-3857-4948-A113-132D534DDA36}" type="presOf" srcId="{5D7C34A6-C76A-4990-8AC5-0A3E93A379CB}" destId="{B1885050-4BF2-4605-AC1E-CD53840D6AF8}" srcOrd="1" destOrd="0" presId="urn:microsoft.com/office/officeart/2016/7/layout/BasicLinearProcessNumbered"/>
    <dgm:cxn modelId="{6E41E4BB-A76E-43D6-B14B-507E368DFDB7}" type="presOf" srcId="{404D3F87-7484-421B-BB4B-C49462E30246}" destId="{5581F716-ADB6-4154-9594-AA49D319CD55}" srcOrd="0" destOrd="0" presId="urn:microsoft.com/office/officeart/2016/7/layout/BasicLinearProcessNumbered"/>
    <dgm:cxn modelId="{34A510C0-F557-40A4-B5F0-7167F5082A28}" srcId="{EB52FD7E-4517-410F-9250-C0D6684BF4B1}" destId="{6E80D783-CC19-408D-9291-2D94C6A15F22}" srcOrd="4" destOrd="0" parTransId="{F37ECC3B-245B-444C-895D-08D7C1F5AE0A}" sibTransId="{433EEA7E-2136-4044-AB2E-095D5DA2B877}"/>
    <dgm:cxn modelId="{FADF3BC1-398C-40A4-8F67-F2BF1BA72662}" srcId="{EB52FD7E-4517-410F-9250-C0D6684BF4B1}" destId="{404D3F87-7484-421B-BB4B-C49462E30246}" srcOrd="3" destOrd="0" parTransId="{7324BB90-F961-46BD-B338-9D662BC4006B}" sibTransId="{F1314E4C-93CA-4BEC-B99E-EBA625EFE194}"/>
    <dgm:cxn modelId="{DEA092C3-4F8E-44CD-828D-919ACE7507D1}" srcId="{EB52FD7E-4517-410F-9250-C0D6684BF4B1}" destId="{E4D851AB-1E74-4498-8258-209590B2B439}" srcOrd="1" destOrd="0" parTransId="{55B0245E-B2B1-4186-959C-427BD9BE65C2}" sibTransId="{9B217E7D-3643-48E4-B883-A59148929FB9}"/>
    <dgm:cxn modelId="{CD319ED3-2C69-449D-9EC7-F0603926BD5A}" srcId="{EB52FD7E-4517-410F-9250-C0D6684BF4B1}" destId="{CDF01542-84A2-47B2-9D47-B5876804D950}" srcOrd="0" destOrd="0" parTransId="{BF9F39E0-A91F-46D9-B630-E8FA4A12F1FF}" sibTransId="{C7E9D54B-9199-44EE-8FBE-5978402D1ED2}"/>
    <dgm:cxn modelId="{EEB926E1-8721-4718-9C41-9367AD53D99D}" type="presOf" srcId="{9B217E7D-3643-48E4-B883-A59148929FB9}" destId="{2B4B55BF-2530-4690-8302-96EC6C17493E}" srcOrd="0" destOrd="0" presId="urn:microsoft.com/office/officeart/2016/7/layout/BasicLinearProcessNumbered"/>
    <dgm:cxn modelId="{60C6FFE6-77FB-4550-A677-F291FC2321F9}" type="presOf" srcId="{C7E9D54B-9199-44EE-8FBE-5978402D1ED2}" destId="{A0F0CCA3-90DE-4AE8-BAE7-C93853B18081}" srcOrd="0" destOrd="0" presId="urn:microsoft.com/office/officeart/2016/7/layout/BasicLinearProcessNumbered"/>
    <dgm:cxn modelId="{15FAC4EC-E59D-4FC8-90F6-7702257B49B3}" type="presOf" srcId="{433EEA7E-2136-4044-AB2E-095D5DA2B877}" destId="{7EFD78DA-63FD-462D-9D33-C74CC3B6A1D4}" srcOrd="0" destOrd="0" presId="urn:microsoft.com/office/officeart/2016/7/layout/BasicLinearProcessNumbered"/>
    <dgm:cxn modelId="{FF76BCF2-C575-43D1-ACB5-C365BA94659E}" type="presOf" srcId="{6E80D783-CC19-408D-9291-2D94C6A15F22}" destId="{15E89870-362A-4272-BD71-8B6D519701A0}" srcOrd="1" destOrd="0" presId="urn:microsoft.com/office/officeart/2016/7/layout/BasicLinearProcessNumbered"/>
    <dgm:cxn modelId="{A89869F5-D8D4-4C65-A629-4CE6CCF5B7D3}" srcId="{EB52FD7E-4517-410F-9250-C0D6684BF4B1}" destId="{5D7C34A6-C76A-4990-8AC5-0A3E93A379CB}" srcOrd="2" destOrd="0" parTransId="{C5BC8CD4-B3C5-4838-8CBF-394CB62F343F}" sibTransId="{592A8505-5477-4CBB-8F9D-8422D6EF13F6}"/>
    <dgm:cxn modelId="{16D1BDFB-D2F3-49FD-96EB-443A50C5F5B5}" type="presOf" srcId="{F1314E4C-93CA-4BEC-B99E-EBA625EFE194}" destId="{8F3973A9-B5FB-499C-B8EC-C8B46D9C58D5}" srcOrd="0" destOrd="0" presId="urn:microsoft.com/office/officeart/2016/7/layout/BasicLinearProcessNumbered"/>
    <dgm:cxn modelId="{3C703C41-FC42-402F-A0AE-3E1D065ADFD9}" type="presParOf" srcId="{3D77AB3C-D307-435A-A494-27EA579F8DB6}" destId="{E2344068-086C-4B66-A266-1A1A0FFE38F2}" srcOrd="0" destOrd="0" presId="urn:microsoft.com/office/officeart/2016/7/layout/BasicLinearProcessNumbered"/>
    <dgm:cxn modelId="{F9F5EBEF-7D25-484D-BCA4-DDB896C1F642}" type="presParOf" srcId="{E2344068-086C-4B66-A266-1A1A0FFE38F2}" destId="{528EA9DF-179F-4945-838A-8E177927C731}" srcOrd="0" destOrd="0" presId="urn:microsoft.com/office/officeart/2016/7/layout/BasicLinearProcessNumbered"/>
    <dgm:cxn modelId="{CE46E481-5D27-420F-BA60-8DFB357644F8}" type="presParOf" srcId="{E2344068-086C-4B66-A266-1A1A0FFE38F2}" destId="{A0F0CCA3-90DE-4AE8-BAE7-C93853B18081}" srcOrd="1" destOrd="0" presId="urn:microsoft.com/office/officeart/2016/7/layout/BasicLinearProcessNumbered"/>
    <dgm:cxn modelId="{5FDF47C5-FF04-4D9E-86DC-4DE7491A796A}" type="presParOf" srcId="{E2344068-086C-4B66-A266-1A1A0FFE38F2}" destId="{0385C7A9-3069-499C-92BD-C317A4FC4E90}" srcOrd="2" destOrd="0" presId="urn:microsoft.com/office/officeart/2016/7/layout/BasicLinearProcessNumbered"/>
    <dgm:cxn modelId="{BF861558-3539-4B37-976C-2D9A4DD7E551}" type="presParOf" srcId="{E2344068-086C-4B66-A266-1A1A0FFE38F2}" destId="{74C8C887-2503-413D-9D3F-B647D3C1B2B3}" srcOrd="3" destOrd="0" presId="urn:microsoft.com/office/officeart/2016/7/layout/BasicLinearProcessNumbered"/>
    <dgm:cxn modelId="{6E1C4769-8F4D-4B3B-94FD-0E52FD1A1904}" type="presParOf" srcId="{3D77AB3C-D307-435A-A494-27EA579F8DB6}" destId="{B4CF5310-39AE-4110-A5A5-B52852B08755}" srcOrd="1" destOrd="0" presId="urn:microsoft.com/office/officeart/2016/7/layout/BasicLinearProcessNumbered"/>
    <dgm:cxn modelId="{5567DE73-9556-4822-AEF2-ECFACDC3064A}" type="presParOf" srcId="{3D77AB3C-D307-435A-A494-27EA579F8DB6}" destId="{DAEBA35C-3B4C-44B6-9C6D-62ABEE726D05}" srcOrd="2" destOrd="0" presId="urn:microsoft.com/office/officeart/2016/7/layout/BasicLinearProcessNumbered"/>
    <dgm:cxn modelId="{D074BF04-9CDC-429D-B68B-3B2E51B2EE66}" type="presParOf" srcId="{DAEBA35C-3B4C-44B6-9C6D-62ABEE726D05}" destId="{41140D9C-0E52-4DD0-A01B-A91740CB0660}" srcOrd="0" destOrd="0" presId="urn:microsoft.com/office/officeart/2016/7/layout/BasicLinearProcessNumbered"/>
    <dgm:cxn modelId="{731A9DF8-DDF6-40FD-BE5E-8CFD5D739214}" type="presParOf" srcId="{DAEBA35C-3B4C-44B6-9C6D-62ABEE726D05}" destId="{2B4B55BF-2530-4690-8302-96EC6C17493E}" srcOrd="1" destOrd="0" presId="urn:microsoft.com/office/officeart/2016/7/layout/BasicLinearProcessNumbered"/>
    <dgm:cxn modelId="{D5BA3E9E-3EEE-43D5-829C-2F733EF43AB5}" type="presParOf" srcId="{DAEBA35C-3B4C-44B6-9C6D-62ABEE726D05}" destId="{7A317225-81B9-41DC-8C3F-F76DE0066641}" srcOrd="2" destOrd="0" presId="urn:microsoft.com/office/officeart/2016/7/layout/BasicLinearProcessNumbered"/>
    <dgm:cxn modelId="{012381D3-2EE2-4467-B700-131DD158E900}" type="presParOf" srcId="{DAEBA35C-3B4C-44B6-9C6D-62ABEE726D05}" destId="{A5D097DC-4073-4033-A5A3-E2609AC02EC3}" srcOrd="3" destOrd="0" presId="urn:microsoft.com/office/officeart/2016/7/layout/BasicLinearProcessNumbered"/>
    <dgm:cxn modelId="{F36A77E4-07E4-409B-8697-F3C1E9A531EE}" type="presParOf" srcId="{3D77AB3C-D307-435A-A494-27EA579F8DB6}" destId="{A8A8E13B-5C23-41BA-8931-3AA05347C93D}" srcOrd="3" destOrd="0" presId="urn:microsoft.com/office/officeart/2016/7/layout/BasicLinearProcessNumbered"/>
    <dgm:cxn modelId="{1A4E3FCF-FBC7-44C1-BE8A-3BBAAE31B041}" type="presParOf" srcId="{3D77AB3C-D307-435A-A494-27EA579F8DB6}" destId="{9F79656F-CC85-4F0C-B039-320CA077C2D2}" srcOrd="4" destOrd="0" presId="urn:microsoft.com/office/officeart/2016/7/layout/BasicLinearProcessNumbered"/>
    <dgm:cxn modelId="{DDA11CC3-E089-416B-9104-7DBF5A4EEA74}" type="presParOf" srcId="{9F79656F-CC85-4F0C-B039-320CA077C2D2}" destId="{6AE14141-AA25-48BA-AD10-45A6FB1B94A8}" srcOrd="0" destOrd="0" presId="urn:microsoft.com/office/officeart/2016/7/layout/BasicLinearProcessNumbered"/>
    <dgm:cxn modelId="{3E9F9DC1-31A1-42BD-9527-43BA9D21921D}" type="presParOf" srcId="{9F79656F-CC85-4F0C-B039-320CA077C2D2}" destId="{483D07EC-B4E6-4D52-81DC-A9770EBAC7CC}" srcOrd="1" destOrd="0" presId="urn:microsoft.com/office/officeart/2016/7/layout/BasicLinearProcessNumbered"/>
    <dgm:cxn modelId="{43F4ADBB-1D53-48D2-AA52-EE2C72E574FE}" type="presParOf" srcId="{9F79656F-CC85-4F0C-B039-320CA077C2D2}" destId="{E57C6673-6CB2-4DCB-8772-E7E54854D5E6}" srcOrd="2" destOrd="0" presId="urn:microsoft.com/office/officeart/2016/7/layout/BasicLinearProcessNumbered"/>
    <dgm:cxn modelId="{BB9BB1E5-9FDB-49F2-A6AC-BC8C54448D42}" type="presParOf" srcId="{9F79656F-CC85-4F0C-B039-320CA077C2D2}" destId="{B1885050-4BF2-4605-AC1E-CD53840D6AF8}" srcOrd="3" destOrd="0" presId="urn:microsoft.com/office/officeart/2016/7/layout/BasicLinearProcessNumbered"/>
    <dgm:cxn modelId="{75926BA3-3919-4213-AE0F-BAD833678766}" type="presParOf" srcId="{3D77AB3C-D307-435A-A494-27EA579F8DB6}" destId="{B44B3EEF-13A5-4DDA-9BB3-85BCB4462552}" srcOrd="5" destOrd="0" presId="urn:microsoft.com/office/officeart/2016/7/layout/BasicLinearProcessNumbered"/>
    <dgm:cxn modelId="{780F6860-B3CA-4637-97B2-EC4F1C3B1B51}" type="presParOf" srcId="{3D77AB3C-D307-435A-A494-27EA579F8DB6}" destId="{94D995AC-7068-4B8F-B9E5-A75D04ACE79C}" srcOrd="6" destOrd="0" presId="urn:microsoft.com/office/officeart/2016/7/layout/BasicLinearProcessNumbered"/>
    <dgm:cxn modelId="{A73BE5FC-64C4-4765-AD98-824D36691EDD}" type="presParOf" srcId="{94D995AC-7068-4B8F-B9E5-A75D04ACE79C}" destId="{5581F716-ADB6-4154-9594-AA49D319CD55}" srcOrd="0" destOrd="0" presId="urn:microsoft.com/office/officeart/2016/7/layout/BasicLinearProcessNumbered"/>
    <dgm:cxn modelId="{69F6435C-5546-4E40-A70B-099A1043A5DF}" type="presParOf" srcId="{94D995AC-7068-4B8F-B9E5-A75D04ACE79C}" destId="{8F3973A9-B5FB-499C-B8EC-C8B46D9C58D5}" srcOrd="1" destOrd="0" presId="urn:microsoft.com/office/officeart/2016/7/layout/BasicLinearProcessNumbered"/>
    <dgm:cxn modelId="{22C967F5-261C-47A0-90A4-BDBA1E92D527}" type="presParOf" srcId="{94D995AC-7068-4B8F-B9E5-A75D04ACE79C}" destId="{BDD2641F-AB09-41EA-8F25-E94F115D5138}" srcOrd="2" destOrd="0" presId="urn:microsoft.com/office/officeart/2016/7/layout/BasicLinearProcessNumbered"/>
    <dgm:cxn modelId="{5F36B556-C01A-4508-92FA-0A2D76F81458}" type="presParOf" srcId="{94D995AC-7068-4B8F-B9E5-A75D04ACE79C}" destId="{2656C5E1-FC98-4D62-9E51-B8FF6DFCD1C3}" srcOrd="3" destOrd="0" presId="urn:microsoft.com/office/officeart/2016/7/layout/BasicLinearProcessNumbered"/>
    <dgm:cxn modelId="{65D6506E-C2BA-4CC2-879E-AF4A71DB537C}" type="presParOf" srcId="{3D77AB3C-D307-435A-A494-27EA579F8DB6}" destId="{11E0AB1A-CA50-4DAF-A1B0-DC040640A227}" srcOrd="7" destOrd="0" presId="urn:microsoft.com/office/officeart/2016/7/layout/BasicLinearProcessNumbered"/>
    <dgm:cxn modelId="{97749373-9185-4401-AC36-776D73C10D6D}" type="presParOf" srcId="{3D77AB3C-D307-435A-A494-27EA579F8DB6}" destId="{FFFF0759-D328-489D-9D79-F81FA05B0EBF}" srcOrd="8" destOrd="0" presId="urn:microsoft.com/office/officeart/2016/7/layout/BasicLinearProcessNumbered"/>
    <dgm:cxn modelId="{B746AF7B-2902-4386-9ED0-29A6E06401D9}" type="presParOf" srcId="{FFFF0759-D328-489D-9D79-F81FA05B0EBF}" destId="{6EAB9F17-44D4-4D17-A3CC-D7795D1E81D4}" srcOrd="0" destOrd="0" presId="urn:microsoft.com/office/officeart/2016/7/layout/BasicLinearProcessNumbered"/>
    <dgm:cxn modelId="{5460B004-9040-4E9C-A0AE-E8462A44B054}" type="presParOf" srcId="{FFFF0759-D328-489D-9D79-F81FA05B0EBF}" destId="{7EFD78DA-63FD-462D-9D33-C74CC3B6A1D4}" srcOrd="1" destOrd="0" presId="urn:microsoft.com/office/officeart/2016/7/layout/BasicLinearProcessNumbered"/>
    <dgm:cxn modelId="{2B648DA8-CCE5-4A20-9786-B3B583618CC7}" type="presParOf" srcId="{FFFF0759-D328-489D-9D79-F81FA05B0EBF}" destId="{B1A664CD-98A6-4115-B9D3-977690685EF5}" srcOrd="2" destOrd="0" presId="urn:microsoft.com/office/officeart/2016/7/layout/BasicLinearProcessNumbered"/>
    <dgm:cxn modelId="{4BFB0CCC-DD1B-4805-8957-91D913B92D1C}" type="presParOf" srcId="{FFFF0759-D328-489D-9D79-F81FA05B0EBF}" destId="{15E89870-362A-4272-BD71-8B6D519701A0}"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B8C4F6-190B-4FCC-A935-A8A71E4578C4}" type="doc">
      <dgm:prSet loTypeId="urn:microsoft.com/office/officeart/2016/7/layout/RepeatingBendingProcessNew" loCatId="process" qsTypeId="urn:microsoft.com/office/officeart/2005/8/quickstyle/simple1" qsCatId="simple" csTypeId="urn:microsoft.com/office/officeart/2005/8/colors/colorful5" csCatId="colorful"/>
      <dgm:spPr/>
      <dgm:t>
        <a:bodyPr/>
        <a:lstStyle/>
        <a:p>
          <a:endParaRPr lang="en-US"/>
        </a:p>
      </dgm:t>
    </dgm:pt>
    <dgm:pt modelId="{95143429-6175-405A-A419-E283C1789CFF}">
      <dgm:prSet custT="1"/>
      <dgm:spPr/>
      <dgm:t>
        <a:bodyPr/>
        <a:lstStyle/>
        <a:p>
          <a:pPr algn="just"/>
          <a:r>
            <a:rPr lang="en-US" sz="1600" b="1" i="0" dirty="0">
              <a:latin typeface="Times New Roman" panose="02020603050405020304" pitchFamily="18" charset="0"/>
              <a:cs typeface="Times New Roman" panose="02020603050405020304" pitchFamily="18" charset="0"/>
            </a:rPr>
            <a:t>Add Credit Cards: </a:t>
          </a:r>
          <a:r>
            <a:rPr lang="en-US" sz="1600" b="0" i="0" dirty="0">
              <a:latin typeface="Times New Roman" panose="02020603050405020304" pitchFamily="18" charset="0"/>
              <a:cs typeface="Times New Roman" panose="02020603050405020304" pitchFamily="18" charset="0"/>
            </a:rPr>
            <a:t>Users can add credit cards to their accounts which are then securely stored. This feature helps users keep track of different payment schedules and avoid missing payments on credit card bills.</a:t>
          </a:r>
          <a:endParaRPr lang="en-US" sz="1600" dirty="0">
            <a:latin typeface="Times New Roman" panose="02020603050405020304" pitchFamily="18" charset="0"/>
            <a:cs typeface="Times New Roman" panose="02020603050405020304" pitchFamily="18" charset="0"/>
          </a:endParaRPr>
        </a:p>
      </dgm:t>
    </dgm:pt>
    <dgm:pt modelId="{5A49B94D-210D-4076-AECA-9CC9423224EF}" type="parTrans" cxnId="{C792C121-1597-4FAF-8323-438A7D55A535}">
      <dgm:prSet/>
      <dgm:spPr/>
      <dgm:t>
        <a:bodyPr/>
        <a:lstStyle/>
        <a:p>
          <a:endParaRPr lang="en-US"/>
        </a:p>
      </dgm:t>
    </dgm:pt>
    <dgm:pt modelId="{AFCA17F8-0760-485B-A1A1-1A1857345DA1}" type="sibTrans" cxnId="{C792C121-1597-4FAF-8323-438A7D55A535}">
      <dgm:prSet/>
      <dgm:spPr/>
      <dgm:t>
        <a:bodyPr/>
        <a:lstStyle/>
        <a:p>
          <a:endParaRPr lang="en-US"/>
        </a:p>
      </dgm:t>
    </dgm:pt>
    <dgm:pt modelId="{F719AD8F-0348-4D61-9B96-DC8193E6E836}">
      <dgm:prSet custT="1"/>
      <dgm:spPr/>
      <dgm:t>
        <a:bodyPr/>
        <a:lstStyle/>
        <a:p>
          <a:pPr algn="just"/>
          <a:r>
            <a:rPr lang="en-US" sz="1600" b="1" i="0" dirty="0">
              <a:latin typeface="Times New Roman" panose="02020603050405020304" pitchFamily="18" charset="0"/>
              <a:cs typeface="Times New Roman" panose="02020603050405020304" pitchFamily="18" charset="0"/>
            </a:rPr>
            <a:t>Delete Credit Cards: </a:t>
          </a:r>
          <a:r>
            <a:rPr lang="en-US" sz="1600" b="0" i="0" dirty="0">
              <a:latin typeface="Times New Roman" panose="02020603050405020304" pitchFamily="18" charset="0"/>
              <a:cs typeface="Times New Roman" panose="02020603050405020304" pitchFamily="18" charset="0"/>
            </a:rPr>
            <a:t>Users can delete credit cards from their account if they no longer need them. This feature enables users to keep their account up-to-date and avoid confusion.</a:t>
          </a:r>
          <a:endParaRPr lang="en-US" sz="1600" dirty="0">
            <a:latin typeface="Times New Roman" panose="02020603050405020304" pitchFamily="18" charset="0"/>
            <a:cs typeface="Times New Roman" panose="02020603050405020304" pitchFamily="18" charset="0"/>
          </a:endParaRPr>
        </a:p>
      </dgm:t>
    </dgm:pt>
    <dgm:pt modelId="{6BCC504B-5F06-41B0-BFB5-66983F43DBB1}" type="parTrans" cxnId="{30D4A2E3-3345-4FC6-97DF-AD2C5BE07C14}">
      <dgm:prSet/>
      <dgm:spPr/>
      <dgm:t>
        <a:bodyPr/>
        <a:lstStyle/>
        <a:p>
          <a:endParaRPr lang="en-US"/>
        </a:p>
      </dgm:t>
    </dgm:pt>
    <dgm:pt modelId="{1C609732-D606-45A5-838D-609D99C0A993}" type="sibTrans" cxnId="{30D4A2E3-3345-4FC6-97DF-AD2C5BE07C14}">
      <dgm:prSet/>
      <dgm:spPr/>
      <dgm:t>
        <a:bodyPr/>
        <a:lstStyle/>
        <a:p>
          <a:endParaRPr lang="en-US"/>
        </a:p>
      </dgm:t>
    </dgm:pt>
    <dgm:pt modelId="{B60A7EF3-E88F-4BBB-ACA2-B998CE1463B1}">
      <dgm:prSet custT="1"/>
      <dgm:spPr/>
      <dgm:t>
        <a:bodyPr/>
        <a:lstStyle/>
        <a:p>
          <a:pPr algn="just"/>
          <a:r>
            <a:rPr lang="en-US" sz="1600" b="1" i="0" dirty="0">
              <a:latin typeface="Times New Roman" panose="02020603050405020304" pitchFamily="18" charset="0"/>
              <a:cs typeface="Times New Roman" panose="02020603050405020304" pitchFamily="18" charset="0"/>
            </a:rPr>
            <a:t>View Recent Transactions: </a:t>
          </a:r>
          <a:r>
            <a:rPr lang="en-US" sz="1600" b="0" i="0" dirty="0">
              <a:latin typeface="Times New Roman" panose="02020603050405020304" pitchFamily="18" charset="0"/>
              <a:cs typeface="Times New Roman" panose="02020603050405020304" pitchFamily="18" charset="0"/>
            </a:rPr>
            <a:t>Users can view recent transactions made with their credit cards. This feature helps users keep track of their spending and detect any fraudulent activity.</a:t>
          </a:r>
          <a:endParaRPr lang="en-US" sz="1600" dirty="0">
            <a:latin typeface="Times New Roman" panose="02020603050405020304" pitchFamily="18" charset="0"/>
            <a:cs typeface="Times New Roman" panose="02020603050405020304" pitchFamily="18" charset="0"/>
          </a:endParaRPr>
        </a:p>
      </dgm:t>
    </dgm:pt>
    <dgm:pt modelId="{44637B8B-E012-4C4A-B2AC-94EDE5D40B3A}" type="parTrans" cxnId="{CDCF98DB-567C-4B3E-8C8A-6875EBC8CB61}">
      <dgm:prSet/>
      <dgm:spPr/>
      <dgm:t>
        <a:bodyPr/>
        <a:lstStyle/>
        <a:p>
          <a:endParaRPr lang="en-US"/>
        </a:p>
      </dgm:t>
    </dgm:pt>
    <dgm:pt modelId="{B745ED58-CF43-41B1-869B-F6D270DFE360}" type="sibTrans" cxnId="{CDCF98DB-567C-4B3E-8C8A-6875EBC8CB61}">
      <dgm:prSet/>
      <dgm:spPr/>
      <dgm:t>
        <a:bodyPr/>
        <a:lstStyle/>
        <a:p>
          <a:endParaRPr lang="en-US"/>
        </a:p>
      </dgm:t>
    </dgm:pt>
    <dgm:pt modelId="{DD347BCA-E95C-41AB-80C2-D95933769026}">
      <dgm:prSet custT="1"/>
      <dgm:spPr/>
      <dgm:t>
        <a:bodyPr/>
        <a:lstStyle/>
        <a:p>
          <a:pPr algn="just"/>
          <a:r>
            <a:rPr lang="en-US" sz="1600" b="1" i="0" dirty="0">
              <a:latin typeface="Times New Roman" panose="02020603050405020304" pitchFamily="18" charset="0"/>
              <a:cs typeface="Times New Roman" panose="02020603050405020304" pitchFamily="18" charset="0"/>
            </a:rPr>
            <a:t>Analyze Spending Patterns: </a:t>
          </a:r>
          <a:r>
            <a:rPr lang="en-US" sz="1600" b="0" i="0" dirty="0">
              <a:latin typeface="Times New Roman" panose="02020603050405020304" pitchFamily="18" charset="0"/>
              <a:cs typeface="Times New Roman" panose="02020603050405020304" pitchFamily="18" charset="0"/>
            </a:rPr>
            <a:t>Users can view their spending patterns through pie charts and bar graphs. This feature helps users understand where they are spending their money and make informed decisions on how to manage their budgets.</a:t>
          </a:r>
          <a:endParaRPr lang="en-US" sz="1600" dirty="0">
            <a:latin typeface="Times New Roman" panose="02020603050405020304" pitchFamily="18" charset="0"/>
            <a:cs typeface="Times New Roman" panose="02020603050405020304" pitchFamily="18" charset="0"/>
          </a:endParaRPr>
        </a:p>
      </dgm:t>
    </dgm:pt>
    <dgm:pt modelId="{82A73A70-F280-46CF-AE1F-7E2C8862892C}" type="parTrans" cxnId="{977EEA0D-0D4A-4943-A956-ED9927D45A6D}">
      <dgm:prSet/>
      <dgm:spPr/>
      <dgm:t>
        <a:bodyPr/>
        <a:lstStyle/>
        <a:p>
          <a:endParaRPr lang="en-US"/>
        </a:p>
      </dgm:t>
    </dgm:pt>
    <dgm:pt modelId="{0DA3A91E-FF83-4AD6-A2A6-6DE18839A2C1}" type="sibTrans" cxnId="{977EEA0D-0D4A-4943-A956-ED9927D45A6D}">
      <dgm:prSet/>
      <dgm:spPr/>
      <dgm:t>
        <a:bodyPr/>
        <a:lstStyle/>
        <a:p>
          <a:endParaRPr lang="en-US"/>
        </a:p>
      </dgm:t>
    </dgm:pt>
    <dgm:pt modelId="{91850C7E-D5D5-4EFF-8237-FB9F0D8D45BC}">
      <dgm:prSet custT="1"/>
      <dgm:spPr/>
      <dgm:t>
        <a:bodyPr/>
        <a:lstStyle/>
        <a:p>
          <a:pPr algn="just"/>
          <a:r>
            <a:rPr lang="en-US" sz="1600" b="1" i="0" dirty="0">
              <a:latin typeface="Times New Roman" panose="02020603050405020304" pitchFamily="18" charset="0"/>
              <a:cs typeface="Times New Roman" panose="02020603050405020304" pitchFamily="18" charset="0"/>
            </a:rPr>
            <a:t>Transaction History: </a:t>
          </a:r>
          <a:r>
            <a:rPr lang="en-US" sz="1600" b="0" i="0" dirty="0">
              <a:latin typeface="Times New Roman" panose="02020603050405020304" pitchFamily="18" charset="0"/>
              <a:cs typeface="Times New Roman" panose="02020603050405020304" pitchFamily="18" charset="0"/>
            </a:rPr>
            <a:t>Users can view the transaction history associated with each credit card. This feature allows users to track their spending over time and identify trends.</a:t>
          </a:r>
          <a:endParaRPr lang="en-US" sz="1600" dirty="0">
            <a:latin typeface="Times New Roman" panose="02020603050405020304" pitchFamily="18" charset="0"/>
            <a:cs typeface="Times New Roman" panose="02020603050405020304" pitchFamily="18" charset="0"/>
          </a:endParaRPr>
        </a:p>
      </dgm:t>
    </dgm:pt>
    <dgm:pt modelId="{83458F5D-E2C7-465E-819D-699CFBB8BA5D}" type="parTrans" cxnId="{2DA5B84A-7042-4B4A-BA33-91D891588ACA}">
      <dgm:prSet/>
      <dgm:spPr/>
      <dgm:t>
        <a:bodyPr/>
        <a:lstStyle/>
        <a:p>
          <a:endParaRPr lang="en-US"/>
        </a:p>
      </dgm:t>
    </dgm:pt>
    <dgm:pt modelId="{798292CA-194E-4F47-B5F9-FB718ECC59AD}" type="sibTrans" cxnId="{2DA5B84A-7042-4B4A-BA33-91D891588ACA}">
      <dgm:prSet/>
      <dgm:spPr/>
      <dgm:t>
        <a:bodyPr/>
        <a:lstStyle/>
        <a:p>
          <a:endParaRPr lang="en-US"/>
        </a:p>
      </dgm:t>
    </dgm:pt>
    <dgm:pt modelId="{0FB4CF69-9C9E-40F8-9F0C-F28D3ADB6933}">
      <dgm:prSet/>
      <dgm:spPr/>
      <dgm:t>
        <a:bodyPr/>
        <a:lstStyle/>
        <a:p>
          <a:pPr algn="just"/>
          <a:r>
            <a:rPr lang="en-US" b="1" i="0" dirty="0">
              <a:latin typeface="Times New Roman" panose="02020603050405020304" pitchFamily="18" charset="0"/>
              <a:cs typeface="Times New Roman" panose="02020603050405020304" pitchFamily="18" charset="0"/>
            </a:rPr>
            <a:t>Filter Transactions: </a:t>
          </a:r>
          <a:r>
            <a:rPr lang="en-US" b="0" i="0" dirty="0">
              <a:latin typeface="Times New Roman" panose="02020603050405020304" pitchFamily="18" charset="0"/>
              <a:cs typeface="Times New Roman" panose="02020603050405020304" pitchFamily="18" charset="0"/>
            </a:rPr>
            <a:t>Users can filter transaction data based on bank names and spending categories. This feature enables users to identify areas where they may be overspending and make changes to their spending habits.</a:t>
          </a:r>
          <a:endParaRPr lang="en-US" dirty="0">
            <a:latin typeface="Times New Roman" panose="02020603050405020304" pitchFamily="18" charset="0"/>
            <a:cs typeface="Times New Roman" panose="02020603050405020304" pitchFamily="18" charset="0"/>
          </a:endParaRPr>
        </a:p>
      </dgm:t>
    </dgm:pt>
    <dgm:pt modelId="{E5D5552F-C6E3-4DBB-8C3D-1320F530D9B0}" type="parTrans" cxnId="{85F1592F-220A-4FD0-A856-ED316F12ECAD}">
      <dgm:prSet/>
      <dgm:spPr/>
      <dgm:t>
        <a:bodyPr/>
        <a:lstStyle/>
        <a:p>
          <a:endParaRPr lang="en-US"/>
        </a:p>
      </dgm:t>
    </dgm:pt>
    <dgm:pt modelId="{8DBAF0E9-D469-47A7-A6A4-EA94AB8D0132}" type="sibTrans" cxnId="{85F1592F-220A-4FD0-A856-ED316F12ECAD}">
      <dgm:prSet/>
      <dgm:spPr/>
      <dgm:t>
        <a:bodyPr/>
        <a:lstStyle/>
        <a:p>
          <a:endParaRPr lang="en-US"/>
        </a:p>
      </dgm:t>
    </dgm:pt>
    <dgm:pt modelId="{8A913D74-E65C-4A58-8B12-520B23E070A8}" type="pres">
      <dgm:prSet presAssocID="{C0B8C4F6-190B-4FCC-A935-A8A71E4578C4}" presName="Name0" presStyleCnt="0">
        <dgm:presLayoutVars>
          <dgm:dir/>
          <dgm:resizeHandles val="exact"/>
        </dgm:presLayoutVars>
      </dgm:prSet>
      <dgm:spPr/>
    </dgm:pt>
    <dgm:pt modelId="{C52CA700-E81A-43B1-9433-BD0AAC4F9092}" type="pres">
      <dgm:prSet presAssocID="{95143429-6175-405A-A419-E283C1789CFF}" presName="node" presStyleLbl="node1" presStyleIdx="0" presStyleCnt="6">
        <dgm:presLayoutVars>
          <dgm:bulletEnabled val="1"/>
        </dgm:presLayoutVars>
      </dgm:prSet>
      <dgm:spPr/>
    </dgm:pt>
    <dgm:pt modelId="{7CB8185D-A983-488E-9DF7-9FD8B62592A2}" type="pres">
      <dgm:prSet presAssocID="{AFCA17F8-0760-485B-A1A1-1A1857345DA1}" presName="sibTrans" presStyleLbl="sibTrans1D1" presStyleIdx="0" presStyleCnt="5"/>
      <dgm:spPr/>
    </dgm:pt>
    <dgm:pt modelId="{24D69CEB-0876-4C64-A556-7D66F8340767}" type="pres">
      <dgm:prSet presAssocID="{AFCA17F8-0760-485B-A1A1-1A1857345DA1}" presName="connectorText" presStyleLbl="sibTrans1D1" presStyleIdx="0" presStyleCnt="5"/>
      <dgm:spPr/>
    </dgm:pt>
    <dgm:pt modelId="{2241E5AA-D1A2-4F7C-9F42-967946B32A0A}" type="pres">
      <dgm:prSet presAssocID="{F719AD8F-0348-4D61-9B96-DC8193E6E836}" presName="node" presStyleLbl="node1" presStyleIdx="1" presStyleCnt="6">
        <dgm:presLayoutVars>
          <dgm:bulletEnabled val="1"/>
        </dgm:presLayoutVars>
      </dgm:prSet>
      <dgm:spPr/>
    </dgm:pt>
    <dgm:pt modelId="{F621C84D-18B3-4AA9-9620-6CE3C4292D3E}" type="pres">
      <dgm:prSet presAssocID="{1C609732-D606-45A5-838D-609D99C0A993}" presName="sibTrans" presStyleLbl="sibTrans1D1" presStyleIdx="1" presStyleCnt="5"/>
      <dgm:spPr/>
    </dgm:pt>
    <dgm:pt modelId="{43EAADAC-1193-4AF7-8FB9-5B5500329930}" type="pres">
      <dgm:prSet presAssocID="{1C609732-D606-45A5-838D-609D99C0A993}" presName="connectorText" presStyleLbl="sibTrans1D1" presStyleIdx="1" presStyleCnt="5"/>
      <dgm:spPr/>
    </dgm:pt>
    <dgm:pt modelId="{2CC67DB8-52DB-461F-88F1-DCB667322EAB}" type="pres">
      <dgm:prSet presAssocID="{B60A7EF3-E88F-4BBB-ACA2-B998CE1463B1}" presName="node" presStyleLbl="node1" presStyleIdx="2" presStyleCnt="6">
        <dgm:presLayoutVars>
          <dgm:bulletEnabled val="1"/>
        </dgm:presLayoutVars>
      </dgm:prSet>
      <dgm:spPr/>
    </dgm:pt>
    <dgm:pt modelId="{1031E216-6565-428C-850F-7DCC63B59037}" type="pres">
      <dgm:prSet presAssocID="{B745ED58-CF43-41B1-869B-F6D270DFE360}" presName="sibTrans" presStyleLbl="sibTrans1D1" presStyleIdx="2" presStyleCnt="5"/>
      <dgm:spPr/>
    </dgm:pt>
    <dgm:pt modelId="{CC9DE950-0F31-4DC9-ACDF-7484B1D912A2}" type="pres">
      <dgm:prSet presAssocID="{B745ED58-CF43-41B1-869B-F6D270DFE360}" presName="connectorText" presStyleLbl="sibTrans1D1" presStyleIdx="2" presStyleCnt="5"/>
      <dgm:spPr/>
    </dgm:pt>
    <dgm:pt modelId="{082A4983-03B9-4407-8CD6-25B77269EB97}" type="pres">
      <dgm:prSet presAssocID="{DD347BCA-E95C-41AB-80C2-D95933769026}" presName="node" presStyleLbl="node1" presStyleIdx="3" presStyleCnt="6">
        <dgm:presLayoutVars>
          <dgm:bulletEnabled val="1"/>
        </dgm:presLayoutVars>
      </dgm:prSet>
      <dgm:spPr/>
    </dgm:pt>
    <dgm:pt modelId="{1480EB44-5B58-4DA9-B564-FA2A6593567A}" type="pres">
      <dgm:prSet presAssocID="{0DA3A91E-FF83-4AD6-A2A6-6DE18839A2C1}" presName="sibTrans" presStyleLbl="sibTrans1D1" presStyleIdx="3" presStyleCnt="5"/>
      <dgm:spPr/>
    </dgm:pt>
    <dgm:pt modelId="{F48F2F54-7B9F-484A-ABAE-2E4DBAF82726}" type="pres">
      <dgm:prSet presAssocID="{0DA3A91E-FF83-4AD6-A2A6-6DE18839A2C1}" presName="connectorText" presStyleLbl="sibTrans1D1" presStyleIdx="3" presStyleCnt="5"/>
      <dgm:spPr/>
    </dgm:pt>
    <dgm:pt modelId="{DACB6EF9-AFB6-4E70-BDEE-C66E20B6AA3C}" type="pres">
      <dgm:prSet presAssocID="{91850C7E-D5D5-4EFF-8237-FB9F0D8D45BC}" presName="node" presStyleLbl="node1" presStyleIdx="4" presStyleCnt="6">
        <dgm:presLayoutVars>
          <dgm:bulletEnabled val="1"/>
        </dgm:presLayoutVars>
      </dgm:prSet>
      <dgm:spPr/>
    </dgm:pt>
    <dgm:pt modelId="{811410D9-D3FF-4F47-926F-695E538B62F5}" type="pres">
      <dgm:prSet presAssocID="{798292CA-194E-4F47-B5F9-FB718ECC59AD}" presName="sibTrans" presStyleLbl="sibTrans1D1" presStyleIdx="4" presStyleCnt="5"/>
      <dgm:spPr/>
    </dgm:pt>
    <dgm:pt modelId="{264F7A11-F3EA-4401-85D9-A4B14EFF744F}" type="pres">
      <dgm:prSet presAssocID="{798292CA-194E-4F47-B5F9-FB718ECC59AD}" presName="connectorText" presStyleLbl="sibTrans1D1" presStyleIdx="4" presStyleCnt="5"/>
      <dgm:spPr/>
    </dgm:pt>
    <dgm:pt modelId="{FFEC00FA-24D6-4D4D-B82B-51932A6E1FBB}" type="pres">
      <dgm:prSet presAssocID="{0FB4CF69-9C9E-40F8-9F0C-F28D3ADB6933}" presName="node" presStyleLbl="node1" presStyleIdx="5" presStyleCnt="6">
        <dgm:presLayoutVars>
          <dgm:bulletEnabled val="1"/>
        </dgm:presLayoutVars>
      </dgm:prSet>
      <dgm:spPr/>
    </dgm:pt>
  </dgm:ptLst>
  <dgm:cxnLst>
    <dgm:cxn modelId="{E6F6B807-7A19-4172-B61C-9DB53DEC1E31}" type="presOf" srcId="{AFCA17F8-0760-485B-A1A1-1A1857345DA1}" destId="{7CB8185D-A983-488E-9DF7-9FD8B62592A2}" srcOrd="0" destOrd="0" presId="urn:microsoft.com/office/officeart/2016/7/layout/RepeatingBendingProcessNew"/>
    <dgm:cxn modelId="{91851F0A-04FA-4D48-822A-C7A3412D20EA}" type="presOf" srcId="{798292CA-194E-4F47-B5F9-FB718ECC59AD}" destId="{264F7A11-F3EA-4401-85D9-A4B14EFF744F}" srcOrd="1" destOrd="0" presId="urn:microsoft.com/office/officeart/2016/7/layout/RepeatingBendingProcessNew"/>
    <dgm:cxn modelId="{977EEA0D-0D4A-4943-A956-ED9927D45A6D}" srcId="{C0B8C4F6-190B-4FCC-A935-A8A71E4578C4}" destId="{DD347BCA-E95C-41AB-80C2-D95933769026}" srcOrd="3" destOrd="0" parTransId="{82A73A70-F280-46CF-AE1F-7E2C8862892C}" sibTransId="{0DA3A91E-FF83-4AD6-A2A6-6DE18839A2C1}"/>
    <dgm:cxn modelId="{FBCC9814-E7C0-43FD-AB98-7CDCAD804A29}" type="presOf" srcId="{91850C7E-D5D5-4EFF-8237-FB9F0D8D45BC}" destId="{DACB6EF9-AFB6-4E70-BDEE-C66E20B6AA3C}" srcOrd="0" destOrd="0" presId="urn:microsoft.com/office/officeart/2016/7/layout/RepeatingBendingProcessNew"/>
    <dgm:cxn modelId="{06E02C16-3641-4829-BD6D-A88D6ECAB220}" type="presOf" srcId="{F719AD8F-0348-4D61-9B96-DC8193E6E836}" destId="{2241E5AA-D1A2-4F7C-9F42-967946B32A0A}" srcOrd="0" destOrd="0" presId="urn:microsoft.com/office/officeart/2016/7/layout/RepeatingBendingProcessNew"/>
    <dgm:cxn modelId="{9674A91E-377E-40B1-9126-D6290E5EC2A9}" type="presOf" srcId="{B745ED58-CF43-41B1-869B-F6D270DFE360}" destId="{CC9DE950-0F31-4DC9-ACDF-7484B1D912A2}" srcOrd="1" destOrd="0" presId="urn:microsoft.com/office/officeart/2016/7/layout/RepeatingBendingProcessNew"/>
    <dgm:cxn modelId="{BE18BA20-A2AA-4C19-83EA-62E3386D5366}" type="presOf" srcId="{95143429-6175-405A-A419-E283C1789CFF}" destId="{C52CA700-E81A-43B1-9433-BD0AAC4F9092}" srcOrd="0" destOrd="0" presId="urn:microsoft.com/office/officeart/2016/7/layout/RepeatingBendingProcessNew"/>
    <dgm:cxn modelId="{C792C121-1597-4FAF-8323-438A7D55A535}" srcId="{C0B8C4F6-190B-4FCC-A935-A8A71E4578C4}" destId="{95143429-6175-405A-A419-E283C1789CFF}" srcOrd="0" destOrd="0" parTransId="{5A49B94D-210D-4076-AECA-9CC9423224EF}" sibTransId="{AFCA17F8-0760-485B-A1A1-1A1857345DA1}"/>
    <dgm:cxn modelId="{85F1592F-220A-4FD0-A856-ED316F12ECAD}" srcId="{C0B8C4F6-190B-4FCC-A935-A8A71E4578C4}" destId="{0FB4CF69-9C9E-40F8-9F0C-F28D3ADB6933}" srcOrd="5" destOrd="0" parTransId="{E5D5552F-C6E3-4DBB-8C3D-1320F530D9B0}" sibTransId="{8DBAF0E9-D469-47A7-A6A4-EA94AB8D0132}"/>
    <dgm:cxn modelId="{2DE5F65E-4755-4698-A2E0-C28216F8CA20}" type="presOf" srcId="{1C609732-D606-45A5-838D-609D99C0A993}" destId="{43EAADAC-1193-4AF7-8FB9-5B5500329930}" srcOrd="1" destOrd="0" presId="urn:microsoft.com/office/officeart/2016/7/layout/RepeatingBendingProcessNew"/>
    <dgm:cxn modelId="{2DA5B84A-7042-4B4A-BA33-91D891588ACA}" srcId="{C0B8C4F6-190B-4FCC-A935-A8A71E4578C4}" destId="{91850C7E-D5D5-4EFF-8237-FB9F0D8D45BC}" srcOrd="4" destOrd="0" parTransId="{83458F5D-E2C7-465E-819D-699CFBB8BA5D}" sibTransId="{798292CA-194E-4F47-B5F9-FB718ECC59AD}"/>
    <dgm:cxn modelId="{3C872F51-65A2-4415-B572-46554B6B4AAB}" type="presOf" srcId="{DD347BCA-E95C-41AB-80C2-D95933769026}" destId="{082A4983-03B9-4407-8CD6-25B77269EB97}" srcOrd="0" destOrd="0" presId="urn:microsoft.com/office/officeart/2016/7/layout/RepeatingBendingProcessNew"/>
    <dgm:cxn modelId="{6C8C2375-CB75-4991-8CDB-6B93B58F3C7A}" type="presOf" srcId="{798292CA-194E-4F47-B5F9-FB718ECC59AD}" destId="{811410D9-D3FF-4F47-926F-695E538B62F5}" srcOrd="0" destOrd="0" presId="urn:microsoft.com/office/officeart/2016/7/layout/RepeatingBendingProcessNew"/>
    <dgm:cxn modelId="{F06DE855-4AF1-4FE1-8244-F3A7EBB92720}" type="presOf" srcId="{0FB4CF69-9C9E-40F8-9F0C-F28D3ADB6933}" destId="{FFEC00FA-24D6-4D4D-B82B-51932A6E1FBB}" srcOrd="0" destOrd="0" presId="urn:microsoft.com/office/officeart/2016/7/layout/RepeatingBendingProcessNew"/>
    <dgm:cxn modelId="{7A207F93-D1D5-442D-9022-F3A29FDE4EAB}" type="presOf" srcId="{1C609732-D606-45A5-838D-609D99C0A993}" destId="{F621C84D-18B3-4AA9-9620-6CE3C4292D3E}" srcOrd="0" destOrd="0" presId="urn:microsoft.com/office/officeart/2016/7/layout/RepeatingBendingProcessNew"/>
    <dgm:cxn modelId="{24DD13A3-DA5D-4333-8838-36AABD5D12D0}" type="presOf" srcId="{B60A7EF3-E88F-4BBB-ACA2-B998CE1463B1}" destId="{2CC67DB8-52DB-461F-88F1-DCB667322EAB}" srcOrd="0" destOrd="0" presId="urn:microsoft.com/office/officeart/2016/7/layout/RepeatingBendingProcessNew"/>
    <dgm:cxn modelId="{2E6CAFB3-8057-4E1E-82F4-683D6630B5F9}" type="presOf" srcId="{B745ED58-CF43-41B1-869B-F6D270DFE360}" destId="{1031E216-6565-428C-850F-7DCC63B59037}" srcOrd="0" destOrd="0" presId="urn:microsoft.com/office/officeart/2016/7/layout/RepeatingBendingProcessNew"/>
    <dgm:cxn modelId="{CD8E1CBB-A5A3-4308-824F-C4B56FE5207E}" type="presOf" srcId="{C0B8C4F6-190B-4FCC-A935-A8A71E4578C4}" destId="{8A913D74-E65C-4A58-8B12-520B23E070A8}" srcOrd="0" destOrd="0" presId="urn:microsoft.com/office/officeart/2016/7/layout/RepeatingBendingProcessNew"/>
    <dgm:cxn modelId="{0A8B5EBF-C3A3-42B5-AE3D-400C0838A2C0}" type="presOf" srcId="{AFCA17F8-0760-485B-A1A1-1A1857345DA1}" destId="{24D69CEB-0876-4C64-A556-7D66F8340767}" srcOrd="1" destOrd="0" presId="urn:microsoft.com/office/officeart/2016/7/layout/RepeatingBendingProcessNew"/>
    <dgm:cxn modelId="{70B8BBC0-3CB5-4228-A8AD-F2A3E6525013}" type="presOf" srcId="{0DA3A91E-FF83-4AD6-A2A6-6DE18839A2C1}" destId="{F48F2F54-7B9F-484A-ABAE-2E4DBAF82726}" srcOrd="1" destOrd="0" presId="urn:microsoft.com/office/officeart/2016/7/layout/RepeatingBendingProcessNew"/>
    <dgm:cxn modelId="{CDCF98DB-567C-4B3E-8C8A-6875EBC8CB61}" srcId="{C0B8C4F6-190B-4FCC-A935-A8A71E4578C4}" destId="{B60A7EF3-E88F-4BBB-ACA2-B998CE1463B1}" srcOrd="2" destOrd="0" parTransId="{44637B8B-E012-4C4A-B2AC-94EDE5D40B3A}" sibTransId="{B745ED58-CF43-41B1-869B-F6D270DFE360}"/>
    <dgm:cxn modelId="{EC3730E2-8CDC-48FC-B191-6ACD5A0DA4BC}" type="presOf" srcId="{0DA3A91E-FF83-4AD6-A2A6-6DE18839A2C1}" destId="{1480EB44-5B58-4DA9-B564-FA2A6593567A}" srcOrd="0" destOrd="0" presId="urn:microsoft.com/office/officeart/2016/7/layout/RepeatingBendingProcessNew"/>
    <dgm:cxn modelId="{30D4A2E3-3345-4FC6-97DF-AD2C5BE07C14}" srcId="{C0B8C4F6-190B-4FCC-A935-A8A71E4578C4}" destId="{F719AD8F-0348-4D61-9B96-DC8193E6E836}" srcOrd="1" destOrd="0" parTransId="{6BCC504B-5F06-41B0-BFB5-66983F43DBB1}" sibTransId="{1C609732-D606-45A5-838D-609D99C0A993}"/>
    <dgm:cxn modelId="{A2489209-7A94-4BAC-A637-8D57013207E3}" type="presParOf" srcId="{8A913D74-E65C-4A58-8B12-520B23E070A8}" destId="{C52CA700-E81A-43B1-9433-BD0AAC4F9092}" srcOrd="0" destOrd="0" presId="urn:microsoft.com/office/officeart/2016/7/layout/RepeatingBendingProcessNew"/>
    <dgm:cxn modelId="{A338DFB3-493D-49EA-A95F-0A2A00D746CA}" type="presParOf" srcId="{8A913D74-E65C-4A58-8B12-520B23E070A8}" destId="{7CB8185D-A983-488E-9DF7-9FD8B62592A2}" srcOrd="1" destOrd="0" presId="urn:microsoft.com/office/officeart/2016/7/layout/RepeatingBendingProcessNew"/>
    <dgm:cxn modelId="{0EFD4656-B1D5-48D0-B763-6BBDBA70FCD0}" type="presParOf" srcId="{7CB8185D-A983-488E-9DF7-9FD8B62592A2}" destId="{24D69CEB-0876-4C64-A556-7D66F8340767}" srcOrd="0" destOrd="0" presId="urn:microsoft.com/office/officeart/2016/7/layout/RepeatingBendingProcessNew"/>
    <dgm:cxn modelId="{7FD6DA5E-FAB6-491B-AFBF-E04C38042C37}" type="presParOf" srcId="{8A913D74-E65C-4A58-8B12-520B23E070A8}" destId="{2241E5AA-D1A2-4F7C-9F42-967946B32A0A}" srcOrd="2" destOrd="0" presId="urn:microsoft.com/office/officeart/2016/7/layout/RepeatingBendingProcessNew"/>
    <dgm:cxn modelId="{5C377339-0E91-4069-B3B2-A0C485F84836}" type="presParOf" srcId="{8A913D74-E65C-4A58-8B12-520B23E070A8}" destId="{F621C84D-18B3-4AA9-9620-6CE3C4292D3E}" srcOrd="3" destOrd="0" presId="urn:microsoft.com/office/officeart/2016/7/layout/RepeatingBendingProcessNew"/>
    <dgm:cxn modelId="{40B75E45-3A22-480C-A642-994D35A1D87B}" type="presParOf" srcId="{F621C84D-18B3-4AA9-9620-6CE3C4292D3E}" destId="{43EAADAC-1193-4AF7-8FB9-5B5500329930}" srcOrd="0" destOrd="0" presId="urn:microsoft.com/office/officeart/2016/7/layout/RepeatingBendingProcessNew"/>
    <dgm:cxn modelId="{68BD9B67-02B8-419F-B749-4172CFD5FBD3}" type="presParOf" srcId="{8A913D74-E65C-4A58-8B12-520B23E070A8}" destId="{2CC67DB8-52DB-461F-88F1-DCB667322EAB}" srcOrd="4" destOrd="0" presId="urn:microsoft.com/office/officeart/2016/7/layout/RepeatingBendingProcessNew"/>
    <dgm:cxn modelId="{E0CF7973-5F04-4B3B-BA2F-67026EF6081D}" type="presParOf" srcId="{8A913D74-E65C-4A58-8B12-520B23E070A8}" destId="{1031E216-6565-428C-850F-7DCC63B59037}" srcOrd="5" destOrd="0" presId="urn:microsoft.com/office/officeart/2016/7/layout/RepeatingBendingProcessNew"/>
    <dgm:cxn modelId="{DAB4A2B0-5F3D-4CE3-A74F-1E8E2900BD55}" type="presParOf" srcId="{1031E216-6565-428C-850F-7DCC63B59037}" destId="{CC9DE950-0F31-4DC9-ACDF-7484B1D912A2}" srcOrd="0" destOrd="0" presId="urn:microsoft.com/office/officeart/2016/7/layout/RepeatingBendingProcessNew"/>
    <dgm:cxn modelId="{352FEDAF-210B-4771-A5BF-143886B1DAD2}" type="presParOf" srcId="{8A913D74-E65C-4A58-8B12-520B23E070A8}" destId="{082A4983-03B9-4407-8CD6-25B77269EB97}" srcOrd="6" destOrd="0" presId="urn:microsoft.com/office/officeart/2016/7/layout/RepeatingBendingProcessNew"/>
    <dgm:cxn modelId="{EF373EF4-8914-4586-AC6C-2FECB8FDB850}" type="presParOf" srcId="{8A913D74-E65C-4A58-8B12-520B23E070A8}" destId="{1480EB44-5B58-4DA9-B564-FA2A6593567A}" srcOrd="7" destOrd="0" presId="urn:microsoft.com/office/officeart/2016/7/layout/RepeatingBendingProcessNew"/>
    <dgm:cxn modelId="{0C551F2A-51FD-44AA-935F-B0BC50B5FD10}" type="presParOf" srcId="{1480EB44-5B58-4DA9-B564-FA2A6593567A}" destId="{F48F2F54-7B9F-484A-ABAE-2E4DBAF82726}" srcOrd="0" destOrd="0" presId="urn:microsoft.com/office/officeart/2016/7/layout/RepeatingBendingProcessNew"/>
    <dgm:cxn modelId="{58C59A47-2BD9-4DB9-8465-AD08FAECEC14}" type="presParOf" srcId="{8A913D74-E65C-4A58-8B12-520B23E070A8}" destId="{DACB6EF9-AFB6-4E70-BDEE-C66E20B6AA3C}" srcOrd="8" destOrd="0" presId="urn:microsoft.com/office/officeart/2016/7/layout/RepeatingBendingProcessNew"/>
    <dgm:cxn modelId="{82ACBD6E-A800-49D4-B45E-8B765A8C4598}" type="presParOf" srcId="{8A913D74-E65C-4A58-8B12-520B23E070A8}" destId="{811410D9-D3FF-4F47-926F-695E538B62F5}" srcOrd="9" destOrd="0" presId="urn:microsoft.com/office/officeart/2016/7/layout/RepeatingBendingProcessNew"/>
    <dgm:cxn modelId="{E6306897-6183-4D54-B71B-C5F10D852AB5}" type="presParOf" srcId="{811410D9-D3FF-4F47-926F-695E538B62F5}" destId="{264F7A11-F3EA-4401-85D9-A4B14EFF744F}" srcOrd="0" destOrd="0" presId="urn:microsoft.com/office/officeart/2016/7/layout/RepeatingBendingProcessNew"/>
    <dgm:cxn modelId="{E19B724F-9BDB-4B55-8D7D-592B0D7FFCA2}" type="presParOf" srcId="{8A913D74-E65C-4A58-8B12-520B23E070A8}" destId="{FFEC00FA-24D6-4D4D-B82B-51932A6E1FBB}" srcOrd="10"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8EA9DF-179F-4945-838A-8E177927C731}">
      <dsp:nvSpPr>
        <dsp:cNvPr id="0" name=""/>
        <dsp:cNvSpPr/>
      </dsp:nvSpPr>
      <dsp:spPr>
        <a:xfrm>
          <a:off x="3508" y="101557"/>
          <a:ext cx="1899434" cy="265920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8087" tIns="330200" rIns="148087" bIns="330200" numCol="1" spcCol="1270" anchor="t" anchorCtr="0">
          <a:noAutofit/>
        </a:bodyPr>
        <a:lstStyle/>
        <a:p>
          <a:pPr marL="0" lvl="0" indent="0" algn="l" defTabSz="488950">
            <a:lnSpc>
              <a:spcPct val="90000"/>
            </a:lnSpc>
            <a:spcBef>
              <a:spcPct val="0"/>
            </a:spcBef>
            <a:spcAft>
              <a:spcPct val="35000"/>
            </a:spcAft>
            <a:buNone/>
          </a:pPr>
          <a:r>
            <a:rPr lang="en-US" sz="1100" b="0" i="0" kern="1200" dirty="0">
              <a:latin typeface="Times New Roman" panose="02020603050405020304" pitchFamily="18" charset="0"/>
              <a:cs typeface="Times New Roman" panose="02020603050405020304" pitchFamily="18" charset="0"/>
            </a:rPr>
            <a:t>Allow users to manage multiple credit card accounts and track expenses on one platform</a:t>
          </a:r>
          <a:r>
            <a:rPr lang="en-US" sz="1100" b="0" i="0" kern="1200" dirty="0"/>
            <a:t>.</a:t>
          </a:r>
          <a:endParaRPr lang="en-US" sz="1100" kern="1200" dirty="0"/>
        </a:p>
      </dsp:txBody>
      <dsp:txXfrm>
        <a:off x="3508" y="1112056"/>
        <a:ext cx="1899434" cy="1595524"/>
      </dsp:txXfrm>
    </dsp:sp>
    <dsp:sp modelId="{A0F0CCA3-90DE-4AE8-BAE7-C93853B18081}">
      <dsp:nvSpPr>
        <dsp:cNvPr id="0" name=""/>
        <dsp:cNvSpPr/>
      </dsp:nvSpPr>
      <dsp:spPr>
        <a:xfrm>
          <a:off x="554344" y="367477"/>
          <a:ext cx="797762" cy="79776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2197" tIns="12700" rIns="62197" bIns="12700" numCol="1" spcCol="1270" anchor="ctr" anchorCtr="0">
          <a:noAutofit/>
        </a:bodyPr>
        <a:lstStyle/>
        <a:p>
          <a:pPr marL="0" lvl="0" indent="0" algn="ctr" defTabSz="1689100">
            <a:lnSpc>
              <a:spcPct val="90000"/>
            </a:lnSpc>
            <a:spcBef>
              <a:spcPct val="0"/>
            </a:spcBef>
            <a:spcAft>
              <a:spcPct val="35000"/>
            </a:spcAft>
            <a:buNone/>
          </a:pPr>
          <a:r>
            <a:rPr lang="en-US" sz="3800" kern="1200"/>
            <a:t>1</a:t>
          </a:r>
        </a:p>
      </dsp:txBody>
      <dsp:txXfrm>
        <a:off x="671174" y="484307"/>
        <a:ext cx="564102" cy="564102"/>
      </dsp:txXfrm>
    </dsp:sp>
    <dsp:sp modelId="{0385C7A9-3069-499C-92BD-C317A4FC4E90}">
      <dsp:nvSpPr>
        <dsp:cNvPr id="0" name=""/>
        <dsp:cNvSpPr/>
      </dsp:nvSpPr>
      <dsp:spPr>
        <a:xfrm>
          <a:off x="3508" y="2760692"/>
          <a:ext cx="189943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140D9C-0E52-4DD0-A01B-A91740CB0660}">
      <dsp:nvSpPr>
        <dsp:cNvPr id="0" name=""/>
        <dsp:cNvSpPr/>
      </dsp:nvSpPr>
      <dsp:spPr>
        <a:xfrm>
          <a:off x="2092885" y="101557"/>
          <a:ext cx="1899434" cy="265920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8087" tIns="330200" rIns="148087" bIns="330200" numCol="1" spcCol="1270" anchor="t" anchorCtr="0">
          <a:noAutofit/>
        </a:bodyPr>
        <a:lstStyle/>
        <a:p>
          <a:pPr marL="0" lvl="0" indent="0" algn="l" defTabSz="488950">
            <a:lnSpc>
              <a:spcPct val="90000"/>
            </a:lnSpc>
            <a:spcBef>
              <a:spcPct val="0"/>
            </a:spcBef>
            <a:spcAft>
              <a:spcPct val="35000"/>
            </a:spcAft>
            <a:buNone/>
          </a:pPr>
          <a:r>
            <a:rPr lang="en-US" sz="1100" b="0" i="0" kern="1200" dirty="0">
              <a:latin typeface="Times New Roman" panose="02020603050405020304" pitchFamily="18" charset="0"/>
              <a:cs typeface="Times New Roman" panose="02020603050405020304" pitchFamily="18" charset="0"/>
            </a:rPr>
            <a:t>Create a user-friendly dashboard that displays a summary of all credit card account activities and advanced search and filter options for specific transactions.</a:t>
          </a:r>
          <a:endParaRPr lang="en-US" sz="1100" kern="1200" dirty="0">
            <a:latin typeface="Times New Roman" panose="02020603050405020304" pitchFamily="18" charset="0"/>
            <a:cs typeface="Times New Roman" panose="02020603050405020304" pitchFamily="18" charset="0"/>
          </a:endParaRPr>
        </a:p>
      </dsp:txBody>
      <dsp:txXfrm>
        <a:off x="2092885" y="1112056"/>
        <a:ext cx="1899434" cy="1595524"/>
      </dsp:txXfrm>
    </dsp:sp>
    <dsp:sp modelId="{2B4B55BF-2530-4690-8302-96EC6C17493E}">
      <dsp:nvSpPr>
        <dsp:cNvPr id="0" name=""/>
        <dsp:cNvSpPr/>
      </dsp:nvSpPr>
      <dsp:spPr>
        <a:xfrm>
          <a:off x="2643721" y="367477"/>
          <a:ext cx="797762" cy="79776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2197" tIns="12700" rIns="62197" bIns="12700" numCol="1" spcCol="1270" anchor="ctr" anchorCtr="0">
          <a:noAutofit/>
        </a:bodyPr>
        <a:lstStyle/>
        <a:p>
          <a:pPr marL="0" lvl="0" indent="0" algn="ctr" defTabSz="1689100">
            <a:lnSpc>
              <a:spcPct val="90000"/>
            </a:lnSpc>
            <a:spcBef>
              <a:spcPct val="0"/>
            </a:spcBef>
            <a:spcAft>
              <a:spcPct val="35000"/>
            </a:spcAft>
            <a:buNone/>
          </a:pPr>
          <a:r>
            <a:rPr lang="en-US" sz="3800" kern="1200"/>
            <a:t>2</a:t>
          </a:r>
        </a:p>
      </dsp:txBody>
      <dsp:txXfrm>
        <a:off x="2760551" y="484307"/>
        <a:ext cx="564102" cy="564102"/>
      </dsp:txXfrm>
    </dsp:sp>
    <dsp:sp modelId="{7A317225-81B9-41DC-8C3F-F76DE0066641}">
      <dsp:nvSpPr>
        <dsp:cNvPr id="0" name=""/>
        <dsp:cNvSpPr/>
      </dsp:nvSpPr>
      <dsp:spPr>
        <a:xfrm>
          <a:off x="2092885" y="2760692"/>
          <a:ext cx="189943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E14141-AA25-48BA-AD10-45A6FB1B94A8}">
      <dsp:nvSpPr>
        <dsp:cNvPr id="0" name=""/>
        <dsp:cNvSpPr/>
      </dsp:nvSpPr>
      <dsp:spPr>
        <a:xfrm>
          <a:off x="4182263" y="101557"/>
          <a:ext cx="1899434" cy="265920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8087" tIns="330200" rIns="148087" bIns="330200" numCol="1" spcCol="1270" anchor="t" anchorCtr="0">
          <a:noAutofit/>
        </a:bodyPr>
        <a:lstStyle/>
        <a:p>
          <a:pPr marL="0" lvl="0" indent="0" algn="l" defTabSz="488950">
            <a:lnSpc>
              <a:spcPct val="90000"/>
            </a:lnSpc>
            <a:spcBef>
              <a:spcPct val="0"/>
            </a:spcBef>
            <a:spcAft>
              <a:spcPct val="35000"/>
            </a:spcAft>
            <a:buNone/>
          </a:pPr>
          <a:r>
            <a:rPr lang="en-US" sz="1100" b="0" i="0" kern="1200" dirty="0">
              <a:latin typeface="Times New Roman" panose="02020603050405020304" pitchFamily="18" charset="0"/>
              <a:cs typeface="Times New Roman" panose="02020603050405020304" pitchFamily="18" charset="0"/>
            </a:rPr>
            <a:t>Enable users to set spending limits for their credit cards and receive notifications to stay within their limits.</a:t>
          </a:r>
          <a:endParaRPr lang="en-US" sz="1100" kern="1200" dirty="0">
            <a:latin typeface="Times New Roman" panose="02020603050405020304" pitchFamily="18" charset="0"/>
            <a:cs typeface="Times New Roman" panose="02020603050405020304" pitchFamily="18" charset="0"/>
          </a:endParaRPr>
        </a:p>
      </dsp:txBody>
      <dsp:txXfrm>
        <a:off x="4182263" y="1112056"/>
        <a:ext cx="1899434" cy="1595524"/>
      </dsp:txXfrm>
    </dsp:sp>
    <dsp:sp modelId="{483D07EC-B4E6-4D52-81DC-A9770EBAC7CC}">
      <dsp:nvSpPr>
        <dsp:cNvPr id="0" name=""/>
        <dsp:cNvSpPr/>
      </dsp:nvSpPr>
      <dsp:spPr>
        <a:xfrm>
          <a:off x="4733099" y="367477"/>
          <a:ext cx="797762" cy="79776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2197" tIns="12700" rIns="62197" bIns="12700" numCol="1" spcCol="1270" anchor="ctr" anchorCtr="0">
          <a:noAutofit/>
        </a:bodyPr>
        <a:lstStyle/>
        <a:p>
          <a:pPr marL="0" lvl="0" indent="0" algn="ctr" defTabSz="1689100">
            <a:lnSpc>
              <a:spcPct val="90000"/>
            </a:lnSpc>
            <a:spcBef>
              <a:spcPct val="0"/>
            </a:spcBef>
            <a:spcAft>
              <a:spcPct val="35000"/>
            </a:spcAft>
            <a:buNone/>
          </a:pPr>
          <a:r>
            <a:rPr lang="en-US" sz="3800" kern="1200"/>
            <a:t>3</a:t>
          </a:r>
        </a:p>
      </dsp:txBody>
      <dsp:txXfrm>
        <a:off x="4849929" y="484307"/>
        <a:ext cx="564102" cy="564102"/>
      </dsp:txXfrm>
    </dsp:sp>
    <dsp:sp modelId="{E57C6673-6CB2-4DCB-8772-E7E54854D5E6}">
      <dsp:nvSpPr>
        <dsp:cNvPr id="0" name=""/>
        <dsp:cNvSpPr/>
      </dsp:nvSpPr>
      <dsp:spPr>
        <a:xfrm>
          <a:off x="4182263" y="2760692"/>
          <a:ext cx="189943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81F716-ADB6-4154-9594-AA49D319CD55}">
      <dsp:nvSpPr>
        <dsp:cNvPr id="0" name=""/>
        <dsp:cNvSpPr/>
      </dsp:nvSpPr>
      <dsp:spPr>
        <a:xfrm>
          <a:off x="6271641" y="101557"/>
          <a:ext cx="1899434" cy="265920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8087" tIns="330200" rIns="148087" bIns="330200" numCol="1" spcCol="1270" anchor="t" anchorCtr="0">
          <a:noAutofit/>
        </a:bodyPr>
        <a:lstStyle/>
        <a:p>
          <a:pPr marL="0" lvl="0" indent="0" algn="l" defTabSz="488950">
            <a:lnSpc>
              <a:spcPct val="90000"/>
            </a:lnSpc>
            <a:spcBef>
              <a:spcPct val="0"/>
            </a:spcBef>
            <a:spcAft>
              <a:spcPct val="35000"/>
            </a:spcAft>
            <a:buNone/>
          </a:pPr>
          <a:r>
            <a:rPr lang="en-US" sz="1100" b="0" i="0" kern="1200" dirty="0">
              <a:latin typeface="Times New Roman" panose="02020603050405020304" pitchFamily="18" charset="0"/>
              <a:cs typeface="Times New Roman" panose="02020603050405020304" pitchFamily="18" charset="0"/>
            </a:rPr>
            <a:t>Allow users to categorize transactions for easier expense tracking and generate reports highlighting spending patterns and trends.</a:t>
          </a:r>
          <a:endParaRPr lang="en-US" sz="1100" kern="1200" dirty="0">
            <a:latin typeface="Times New Roman" panose="02020603050405020304" pitchFamily="18" charset="0"/>
            <a:cs typeface="Times New Roman" panose="02020603050405020304" pitchFamily="18" charset="0"/>
          </a:endParaRPr>
        </a:p>
      </dsp:txBody>
      <dsp:txXfrm>
        <a:off x="6271641" y="1112056"/>
        <a:ext cx="1899434" cy="1595524"/>
      </dsp:txXfrm>
    </dsp:sp>
    <dsp:sp modelId="{8F3973A9-B5FB-499C-B8EC-C8B46D9C58D5}">
      <dsp:nvSpPr>
        <dsp:cNvPr id="0" name=""/>
        <dsp:cNvSpPr/>
      </dsp:nvSpPr>
      <dsp:spPr>
        <a:xfrm>
          <a:off x="6822476" y="367477"/>
          <a:ext cx="797762" cy="79776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2197" tIns="12700" rIns="62197" bIns="12700" numCol="1" spcCol="1270" anchor="ctr" anchorCtr="0">
          <a:noAutofit/>
        </a:bodyPr>
        <a:lstStyle/>
        <a:p>
          <a:pPr marL="0" lvl="0" indent="0" algn="ctr" defTabSz="1689100">
            <a:lnSpc>
              <a:spcPct val="90000"/>
            </a:lnSpc>
            <a:spcBef>
              <a:spcPct val="0"/>
            </a:spcBef>
            <a:spcAft>
              <a:spcPct val="35000"/>
            </a:spcAft>
            <a:buNone/>
          </a:pPr>
          <a:r>
            <a:rPr lang="en-US" sz="3800" kern="1200"/>
            <a:t>4</a:t>
          </a:r>
        </a:p>
      </dsp:txBody>
      <dsp:txXfrm>
        <a:off x="6939306" y="484307"/>
        <a:ext cx="564102" cy="564102"/>
      </dsp:txXfrm>
    </dsp:sp>
    <dsp:sp modelId="{BDD2641F-AB09-41EA-8F25-E94F115D5138}">
      <dsp:nvSpPr>
        <dsp:cNvPr id="0" name=""/>
        <dsp:cNvSpPr/>
      </dsp:nvSpPr>
      <dsp:spPr>
        <a:xfrm>
          <a:off x="6271641" y="2760692"/>
          <a:ext cx="189943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AB9F17-44D4-4D17-A3CC-D7795D1E81D4}">
      <dsp:nvSpPr>
        <dsp:cNvPr id="0" name=""/>
        <dsp:cNvSpPr/>
      </dsp:nvSpPr>
      <dsp:spPr>
        <a:xfrm>
          <a:off x="8361018" y="101557"/>
          <a:ext cx="1899434" cy="265920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8087" tIns="330200" rIns="148087" bIns="330200" numCol="1" spcCol="1270" anchor="t" anchorCtr="0">
          <a:noAutofit/>
        </a:bodyPr>
        <a:lstStyle/>
        <a:p>
          <a:pPr marL="0" lvl="0" indent="0" algn="l" defTabSz="488950">
            <a:lnSpc>
              <a:spcPct val="90000"/>
            </a:lnSpc>
            <a:spcBef>
              <a:spcPct val="0"/>
            </a:spcBef>
            <a:spcAft>
              <a:spcPct val="35000"/>
            </a:spcAft>
            <a:buNone/>
          </a:pPr>
          <a:r>
            <a:rPr lang="en-US" sz="1100" b="0" i="0" kern="1200" dirty="0">
              <a:latin typeface="Times New Roman" panose="02020603050405020304" pitchFamily="18" charset="0"/>
              <a:cs typeface="Times New Roman" panose="02020603050405020304" pitchFamily="18" charset="0"/>
            </a:rPr>
            <a:t>Create a user-friendly, streamlined, and efficient system that makes it effortless for individuals and businesses to manage their financial activities.</a:t>
          </a:r>
          <a:endParaRPr lang="en-US" sz="1100" kern="1200" dirty="0">
            <a:latin typeface="Times New Roman" panose="02020603050405020304" pitchFamily="18" charset="0"/>
            <a:cs typeface="Times New Roman" panose="02020603050405020304" pitchFamily="18" charset="0"/>
          </a:endParaRPr>
        </a:p>
      </dsp:txBody>
      <dsp:txXfrm>
        <a:off x="8361018" y="1112056"/>
        <a:ext cx="1899434" cy="1595524"/>
      </dsp:txXfrm>
    </dsp:sp>
    <dsp:sp modelId="{7EFD78DA-63FD-462D-9D33-C74CC3B6A1D4}">
      <dsp:nvSpPr>
        <dsp:cNvPr id="0" name=""/>
        <dsp:cNvSpPr/>
      </dsp:nvSpPr>
      <dsp:spPr>
        <a:xfrm>
          <a:off x="8911854" y="367477"/>
          <a:ext cx="797762" cy="79776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2197" tIns="12700" rIns="62197" bIns="12700" numCol="1" spcCol="1270" anchor="ctr" anchorCtr="0">
          <a:noAutofit/>
        </a:bodyPr>
        <a:lstStyle/>
        <a:p>
          <a:pPr marL="0" lvl="0" indent="0" algn="ctr" defTabSz="1689100">
            <a:lnSpc>
              <a:spcPct val="90000"/>
            </a:lnSpc>
            <a:spcBef>
              <a:spcPct val="0"/>
            </a:spcBef>
            <a:spcAft>
              <a:spcPct val="35000"/>
            </a:spcAft>
            <a:buNone/>
          </a:pPr>
          <a:r>
            <a:rPr lang="en-US" sz="3800" kern="1200"/>
            <a:t>5</a:t>
          </a:r>
        </a:p>
      </dsp:txBody>
      <dsp:txXfrm>
        <a:off x="9028684" y="484307"/>
        <a:ext cx="564102" cy="564102"/>
      </dsp:txXfrm>
    </dsp:sp>
    <dsp:sp modelId="{B1A664CD-98A6-4115-B9D3-977690685EF5}">
      <dsp:nvSpPr>
        <dsp:cNvPr id="0" name=""/>
        <dsp:cNvSpPr/>
      </dsp:nvSpPr>
      <dsp:spPr>
        <a:xfrm>
          <a:off x="8361018" y="2760692"/>
          <a:ext cx="1899434"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B8185D-A983-488E-9DF7-9FD8B62592A2}">
      <dsp:nvSpPr>
        <dsp:cNvPr id="0" name=""/>
        <dsp:cNvSpPr/>
      </dsp:nvSpPr>
      <dsp:spPr>
        <a:xfrm>
          <a:off x="3042955" y="871848"/>
          <a:ext cx="666660" cy="91440"/>
        </a:xfrm>
        <a:custGeom>
          <a:avLst/>
          <a:gdLst/>
          <a:ahLst/>
          <a:cxnLst/>
          <a:rect l="0" t="0" r="0" b="0"/>
          <a:pathLst>
            <a:path>
              <a:moveTo>
                <a:pt x="0" y="45720"/>
              </a:moveTo>
              <a:lnTo>
                <a:pt x="666660"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8854" y="914078"/>
        <a:ext cx="34863" cy="6979"/>
      </dsp:txXfrm>
    </dsp:sp>
    <dsp:sp modelId="{C52CA700-E81A-43B1-9433-BD0AAC4F9092}">
      <dsp:nvSpPr>
        <dsp:cNvPr id="0" name=""/>
        <dsp:cNvSpPr/>
      </dsp:nvSpPr>
      <dsp:spPr>
        <a:xfrm>
          <a:off x="13187" y="8098"/>
          <a:ext cx="3031567" cy="181894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49" tIns="155929" rIns="148549" bIns="155929" numCol="1" spcCol="1270" anchor="ctr" anchorCtr="0">
          <a:noAutofit/>
        </a:bodyPr>
        <a:lstStyle/>
        <a:p>
          <a:pPr marL="0" lvl="0" indent="0" algn="just" defTabSz="711200">
            <a:lnSpc>
              <a:spcPct val="90000"/>
            </a:lnSpc>
            <a:spcBef>
              <a:spcPct val="0"/>
            </a:spcBef>
            <a:spcAft>
              <a:spcPct val="35000"/>
            </a:spcAft>
            <a:buNone/>
          </a:pPr>
          <a:r>
            <a:rPr lang="en-US" sz="1600" b="1" i="0" kern="1200" dirty="0">
              <a:latin typeface="Times New Roman" panose="02020603050405020304" pitchFamily="18" charset="0"/>
              <a:cs typeface="Times New Roman" panose="02020603050405020304" pitchFamily="18" charset="0"/>
            </a:rPr>
            <a:t>Add Credit Cards: </a:t>
          </a:r>
          <a:r>
            <a:rPr lang="en-US" sz="1600" b="0" i="0" kern="1200" dirty="0">
              <a:latin typeface="Times New Roman" panose="02020603050405020304" pitchFamily="18" charset="0"/>
              <a:cs typeface="Times New Roman" panose="02020603050405020304" pitchFamily="18" charset="0"/>
            </a:rPr>
            <a:t>Users can add credit cards to their accounts which are then securely stored. This feature helps users keep track of different payment schedules and avoid missing payments on credit card bills.</a:t>
          </a:r>
          <a:endParaRPr lang="en-US" sz="1600" kern="1200" dirty="0">
            <a:latin typeface="Times New Roman" panose="02020603050405020304" pitchFamily="18" charset="0"/>
            <a:cs typeface="Times New Roman" panose="02020603050405020304" pitchFamily="18" charset="0"/>
          </a:endParaRPr>
        </a:p>
      </dsp:txBody>
      <dsp:txXfrm>
        <a:off x="13187" y="8098"/>
        <a:ext cx="3031567" cy="1818940"/>
      </dsp:txXfrm>
    </dsp:sp>
    <dsp:sp modelId="{F621C84D-18B3-4AA9-9620-6CE3C4292D3E}">
      <dsp:nvSpPr>
        <dsp:cNvPr id="0" name=""/>
        <dsp:cNvSpPr/>
      </dsp:nvSpPr>
      <dsp:spPr>
        <a:xfrm>
          <a:off x="6771783" y="871848"/>
          <a:ext cx="666660" cy="91440"/>
        </a:xfrm>
        <a:custGeom>
          <a:avLst/>
          <a:gdLst/>
          <a:ahLst/>
          <a:cxnLst/>
          <a:rect l="0" t="0" r="0" b="0"/>
          <a:pathLst>
            <a:path>
              <a:moveTo>
                <a:pt x="0" y="45720"/>
              </a:moveTo>
              <a:lnTo>
                <a:pt x="666660" y="45720"/>
              </a:lnTo>
            </a:path>
          </a:pathLst>
        </a:custGeom>
        <a:noFill/>
        <a:ln w="6350" cap="flat" cmpd="sng" algn="ctr">
          <a:solidFill>
            <a:schemeClr val="accent5">
              <a:hueOff val="-2483469"/>
              <a:satOff val="9953"/>
              <a:lumOff val="215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7682" y="914078"/>
        <a:ext cx="34863" cy="6979"/>
      </dsp:txXfrm>
    </dsp:sp>
    <dsp:sp modelId="{2241E5AA-D1A2-4F7C-9F42-967946B32A0A}">
      <dsp:nvSpPr>
        <dsp:cNvPr id="0" name=""/>
        <dsp:cNvSpPr/>
      </dsp:nvSpPr>
      <dsp:spPr>
        <a:xfrm>
          <a:off x="3742016" y="8098"/>
          <a:ext cx="3031567" cy="1818940"/>
        </a:xfrm>
        <a:prstGeom prst="rect">
          <a:avLst/>
        </a:prstGeom>
        <a:solidFill>
          <a:schemeClr val="accent5">
            <a:hueOff val="-1986775"/>
            <a:satOff val="7962"/>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49" tIns="155929" rIns="148549" bIns="155929" numCol="1" spcCol="1270" anchor="ctr" anchorCtr="0">
          <a:noAutofit/>
        </a:bodyPr>
        <a:lstStyle/>
        <a:p>
          <a:pPr marL="0" lvl="0" indent="0" algn="just" defTabSz="711200">
            <a:lnSpc>
              <a:spcPct val="90000"/>
            </a:lnSpc>
            <a:spcBef>
              <a:spcPct val="0"/>
            </a:spcBef>
            <a:spcAft>
              <a:spcPct val="35000"/>
            </a:spcAft>
            <a:buNone/>
          </a:pPr>
          <a:r>
            <a:rPr lang="en-US" sz="1600" b="1" i="0" kern="1200" dirty="0">
              <a:latin typeface="Times New Roman" panose="02020603050405020304" pitchFamily="18" charset="0"/>
              <a:cs typeface="Times New Roman" panose="02020603050405020304" pitchFamily="18" charset="0"/>
            </a:rPr>
            <a:t>Delete Credit Cards: </a:t>
          </a:r>
          <a:r>
            <a:rPr lang="en-US" sz="1600" b="0" i="0" kern="1200" dirty="0">
              <a:latin typeface="Times New Roman" panose="02020603050405020304" pitchFamily="18" charset="0"/>
              <a:cs typeface="Times New Roman" panose="02020603050405020304" pitchFamily="18" charset="0"/>
            </a:rPr>
            <a:t>Users can delete credit cards from their account if they no longer need them. This feature enables users to keep their account up-to-date and avoid confusion.</a:t>
          </a:r>
          <a:endParaRPr lang="en-US" sz="1600" kern="1200" dirty="0">
            <a:latin typeface="Times New Roman" panose="02020603050405020304" pitchFamily="18" charset="0"/>
            <a:cs typeface="Times New Roman" panose="02020603050405020304" pitchFamily="18" charset="0"/>
          </a:endParaRPr>
        </a:p>
      </dsp:txBody>
      <dsp:txXfrm>
        <a:off x="3742016" y="8098"/>
        <a:ext cx="3031567" cy="1818940"/>
      </dsp:txXfrm>
    </dsp:sp>
    <dsp:sp modelId="{1031E216-6565-428C-850F-7DCC63B59037}">
      <dsp:nvSpPr>
        <dsp:cNvPr id="0" name=""/>
        <dsp:cNvSpPr/>
      </dsp:nvSpPr>
      <dsp:spPr>
        <a:xfrm>
          <a:off x="1528971" y="1825238"/>
          <a:ext cx="7457656" cy="666660"/>
        </a:xfrm>
        <a:custGeom>
          <a:avLst/>
          <a:gdLst/>
          <a:ahLst/>
          <a:cxnLst/>
          <a:rect l="0" t="0" r="0" b="0"/>
          <a:pathLst>
            <a:path>
              <a:moveTo>
                <a:pt x="7457656" y="0"/>
              </a:moveTo>
              <a:lnTo>
                <a:pt x="7457656" y="350430"/>
              </a:lnTo>
              <a:lnTo>
                <a:pt x="0" y="350430"/>
              </a:lnTo>
              <a:lnTo>
                <a:pt x="0" y="666660"/>
              </a:lnTo>
            </a:path>
          </a:pathLst>
        </a:custGeom>
        <a:noFill/>
        <a:ln w="6350" cap="flat" cmpd="sng" algn="ctr">
          <a:solidFill>
            <a:schemeClr val="accent5">
              <a:hueOff val="-4966938"/>
              <a:satOff val="19906"/>
              <a:lumOff val="4314"/>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70545" y="2155079"/>
        <a:ext cx="374509" cy="6979"/>
      </dsp:txXfrm>
    </dsp:sp>
    <dsp:sp modelId="{2CC67DB8-52DB-461F-88F1-DCB667322EAB}">
      <dsp:nvSpPr>
        <dsp:cNvPr id="0" name=""/>
        <dsp:cNvSpPr/>
      </dsp:nvSpPr>
      <dsp:spPr>
        <a:xfrm>
          <a:off x="7470844" y="8098"/>
          <a:ext cx="3031567" cy="1818940"/>
        </a:xfrm>
        <a:prstGeom prst="rect">
          <a:avLst/>
        </a:prstGeom>
        <a:solidFill>
          <a:schemeClr val="accent5">
            <a:hueOff val="-3973551"/>
            <a:satOff val="15924"/>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49" tIns="155929" rIns="148549" bIns="155929" numCol="1" spcCol="1270" anchor="ctr" anchorCtr="0">
          <a:noAutofit/>
        </a:bodyPr>
        <a:lstStyle/>
        <a:p>
          <a:pPr marL="0" lvl="0" indent="0" algn="just" defTabSz="711200">
            <a:lnSpc>
              <a:spcPct val="90000"/>
            </a:lnSpc>
            <a:spcBef>
              <a:spcPct val="0"/>
            </a:spcBef>
            <a:spcAft>
              <a:spcPct val="35000"/>
            </a:spcAft>
            <a:buNone/>
          </a:pPr>
          <a:r>
            <a:rPr lang="en-US" sz="1600" b="1" i="0" kern="1200" dirty="0">
              <a:latin typeface="Times New Roman" panose="02020603050405020304" pitchFamily="18" charset="0"/>
              <a:cs typeface="Times New Roman" panose="02020603050405020304" pitchFamily="18" charset="0"/>
            </a:rPr>
            <a:t>View Recent Transactions: </a:t>
          </a:r>
          <a:r>
            <a:rPr lang="en-US" sz="1600" b="0" i="0" kern="1200" dirty="0">
              <a:latin typeface="Times New Roman" panose="02020603050405020304" pitchFamily="18" charset="0"/>
              <a:cs typeface="Times New Roman" panose="02020603050405020304" pitchFamily="18" charset="0"/>
            </a:rPr>
            <a:t>Users can view recent transactions made with their credit cards. This feature helps users keep track of their spending and detect any fraudulent activity.</a:t>
          </a:r>
          <a:endParaRPr lang="en-US" sz="1600" kern="1200" dirty="0">
            <a:latin typeface="Times New Roman" panose="02020603050405020304" pitchFamily="18" charset="0"/>
            <a:cs typeface="Times New Roman" panose="02020603050405020304" pitchFamily="18" charset="0"/>
          </a:endParaRPr>
        </a:p>
      </dsp:txBody>
      <dsp:txXfrm>
        <a:off x="7470844" y="8098"/>
        <a:ext cx="3031567" cy="1818940"/>
      </dsp:txXfrm>
    </dsp:sp>
    <dsp:sp modelId="{1480EB44-5B58-4DA9-B564-FA2A6593567A}">
      <dsp:nvSpPr>
        <dsp:cNvPr id="0" name=""/>
        <dsp:cNvSpPr/>
      </dsp:nvSpPr>
      <dsp:spPr>
        <a:xfrm>
          <a:off x="3042955" y="3388049"/>
          <a:ext cx="666660" cy="91440"/>
        </a:xfrm>
        <a:custGeom>
          <a:avLst/>
          <a:gdLst/>
          <a:ahLst/>
          <a:cxnLst/>
          <a:rect l="0" t="0" r="0" b="0"/>
          <a:pathLst>
            <a:path>
              <a:moveTo>
                <a:pt x="0" y="45720"/>
              </a:moveTo>
              <a:lnTo>
                <a:pt x="666660" y="45720"/>
              </a:lnTo>
            </a:path>
          </a:pathLst>
        </a:custGeom>
        <a:noFill/>
        <a:ln w="6350" cap="flat" cmpd="sng" algn="ctr">
          <a:solidFill>
            <a:schemeClr val="accent5">
              <a:hueOff val="-7450407"/>
              <a:satOff val="29858"/>
              <a:lumOff val="647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8854" y="3430279"/>
        <a:ext cx="34863" cy="6979"/>
      </dsp:txXfrm>
    </dsp:sp>
    <dsp:sp modelId="{082A4983-03B9-4407-8CD6-25B77269EB97}">
      <dsp:nvSpPr>
        <dsp:cNvPr id="0" name=""/>
        <dsp:cNvSpPr/>
      </dsp:nvSpPr>
      <dsp:spPr>
        <a:xfrm>
          <a:off x="13187" y="2524299"/>
          <a:ext cx="3031567" cy="1818940"/>
        </a:xfrm>
        <a:prstGeom prst="rect">
          <a:avLst/>
        </a:prstGeom>
        <a:solidFill>
          <a:schemeClr val="accent5">
            <a:hueOff val="-5960326"/>
            <a:satOff val="2388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49" tIns="155929" rIns="148549" bIns="155929" numCol="1" spcCol="1270" anchor="ctr" anchorCtr="0">
          <a:noAutofit/>
        </a:bodyPr>
        <a:lstStyle/>
        <a:p>
          <a:pPr marL="0" lvl="0" indent="0" algn="just" defTabSz="711200">
            <a:lnSpc>
              <a:spcPct val="90000"/>
            </a:lnSpc>
            <a:spcBef>
              <a:spcPct val="0"/>
            </a:spcBef>
            <a:spcAft>
              <a:spcPct val="35000"/>
            </a:spcAft>
            <a:buNone/>
          </a:pPr>
          <a:r>
            <a:rPr lang="en-US" sz="1600" b="1" i="0" kern="1200" dirty="0">
              <a:latin typeface="Times New Roman" panose="02020603050405020304" pitchFamily="18" charset="0"/>
              <a:cs typeface="Times New Roman" panose="02020603050405020304" pitchFamily="18" charset="0"/>
            </a:rPr>
            <a:t>Analyze Spending Patterns: </a:t>
          </a:r>
          <a:r>
            <a:rPr lang="en-US" sz="1600" b="0" i="0" kern="1200" dirty="0">
              <a:latin typeface="Times New Roman" panose="02020603050405020304" pitchFamily="18" charset="0"/>
              <a:cs typeface="Times New Roman" panose="02020603050405020304" pitchFamily="18" charset="0"/>
            </a:rPr>
            <a:t>Users can view their spending patterns through pie charts and bar graphs. This feature helps users understand where they are spending their money and make informed decisions on how to manage their budgets.</a:t>
          </a:r>
          <a:endParaRPr lang="en-US" sz="1600" kern="1200" dirty="0">
            <a:latin typeface="Times New Roman" panose="02020603050405020304" pitchFamily="18" charset="0"/>
            <a:cs typeface="Times New Roman" panose="02020603050405020304" pitchFamily="18" charset="0"/>
          </a:endParaRPr>
        </a:p>
      </dsp:txBody>
      <dsp:txXfrm>
        <a:off x="13187" y="2524299"/>
        <a:ext cx="3031567" cy="1818940"/>
      </dsp:txXfrm>
    </dsp:sp>
    <dsp:sp modelId="{811410D9-D3FF-4F47-926F-695E538B62F5}">
      <dsp:nvSpPr>
        <dsp:cNvPr id="0" name=""/>
        <dsp:cNvSpPr/>
      </dsp:nvSpPr>
      <dsp:spPr>
        <a:xfrm>
          <a:off x="6771783" y="3388049"/>
          <a:ext cx="666660" cy="91440"/>
        </a:xfrm>
        <a:custGeom>
          <a:avLst/>
          <a:gdLst/>
          <a:ahLst/>
          <a:cxnLst/>
          <a:rect l="0" t="0" r="0" b="0"/>
          <a:pathLst>
            <a:path>
              <a:moveTo>
                <a:pt x="0" y="45720"/>
              </a:moveTo>
              <a:lnTo>
                <a:pt x="666660" y="45720"/>
              </a:lnTo>
            </a:path>
          </a:pathLst>
        </a:custGeom>
        <a:noFill/>
        <a:ln w="6350" cap="flat" cmpd="sng" algn="ctr">
          <a:solidFill>
            <a:schemeClr val="accent5">
              <a:hueOff val="-9933876"/>
              <a:satOff val="39811"/>
              <a:lumOff val="862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7682" y="3430279"/>
        <a:ext cx="34863" cy="6979"/>
      </dsp:txXfrm>
    </dsp:sp>
    <dsp:sp modelId="{DACB6EF9-AFB6-4E70-BDEE-C66E20B6AA3C}">
      <dsp:nvSpPr>
        <dsp:cNvPr id="0" name=""/>
        <dsp:cNvSpPr/>
      </dsp:nvSpPr>
      <dsp:spPr>
        <a:xfrm>
          <a:off x="3742016" y="2524299"/>
          <a:ext cx="3031567" cy="1818940"/>
        </a:xfrm>
        <a:prstGeom prst="rect">
          <a:avLst/>
        </a:prstGeom>
        <a:solidFill>
          <a:schemeClr val="accent5">
            <a:hueOff val="-7947101"/>
            <a:satOff val="31849"/>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49" tIns="155929" rIns="148549" bIns="155929" numCol="1" spcCol="1270" anchor="ctr" anchorCtr="0">
          <a:noAutofit/>
        </a:bodyPr>
        <a:lstStyle/>
        <a:p>
          <a:pPr marL="0" lvl="0" indent="0" algn="just" defTabSz="711200">
            <a:lnSpc>
              <a:spcPct val="90000"/>
            </a:lnSpc>
            <a:spcBef>
              <a:spcPct val="0"/>
            </a:spcBef>
            <a:spcAft>
              <a:spcPct val="35000"/>
            </a:spcAft>
            <a:buNone/>
          </a:pPr>
          <a:r>
            <a:rPr lang="en-US" sz="1600" b="1" i="0" kern="1200" dirty="0">
              <a:latin typeface="Times New Roman" panose="02020603050405020304" pitchFamily="18" charset="0"/>
              <a:cs typeface="Times New Roman" panose="02020603050405020304" pitchFamily="18" charset="0"/>
            </a:rPr>
            <a:t>Transaction History: </a:t>
          </a:r>
          <a:r>
            <a:rPr lang="en-US" sz="1600" b="0" i="0" kern="1200" dirty="0">
              <a:latin typeface="Times New Roman" panose="02020603050405020304" pitchFamily="18" charset="0"/>
              <a:cs typeface="Times New Roman" panose="02020603050405020304" pitchFamily="18" charset="0"/>
            </a:rPr>
            <a:t>Users can view the transaction history associated with each credit card. This feature allows users to track their spending over time and identify trends.</a:t>
          </a:r>
          <a:endParaRPr lang="en-US" sz="1600" kern="1200" dirty="0">
            <a:latin typeface="Times New Roman" panose="02020603050405020304" pitchFamily="18" charset="0"/>
            <a:cs typeface="Times New Roman" panose="02020603050405020304" pitchFamily="18" charset="0"/>
          </a:endParaRPr>
        </a:p>
      </dsp:txBody>
      <dsp:txXfrm>
        <a:off x="3742016" y="2524299"/>
        <a:ext cx="3031567" cy="1818940"/>
      </dsp:txXfrm>
    </dsp:sp>
    <dsp:sp modelId="{FFEC00FA-24D6-4D4D-B82B-51932A6E1FBB}">
      <dsp:nvSpPr>
        <dsp:cNvPr id="0" name=""/>
        <dsp:cNvSpPr/>
      </dsp:nvSpPr>
      <dsp:spPr>
        <a:xfrm>
          <a:off x="7470844" y="2524299"/>
          <a:ext cx="3031567" cy="1818940"/>
        </a:xfrm>
        <a:prstGeom prst="rect">
          <a:avLst/>
        </a:prstGeom>
        <a:solidFill>
          <a:schemeClr val="accent5">
            <a:hueOff val="-9933876"/>
            <a:satOff val="39811"/>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49" tIns="155929" rIns="148549" bIns="155929" numCol="1" spcCol="1270" anchor="ctr" anchorCtr="0">
          <a:noAutofit/>
        </a:bodyPr>
        <a:lstStyle/>
        <a:p>
          <a:pPr marL="0" lvl="0" indent="0" algn="just" defTabSz="711200">
            <a:lnSpc>
              <a:spcPct val="90000"/>
            </a:lnSpc>
            <a:spcBef>
              <a:spcPct val="0"/>
            </a:spcBef>
            <a:spcAft>
              <a:spcPct val="35000"/>
            </a:spcAft>
            <a:buNone/>
          </a:pPr>
          <a:r>
            <a:rPr lang="en-US" sz="1600" b="1" i="0" kern="1200" dirty="0">
              <a:latin typeface="Times New Roman" panose="02020603050405020304" pitchFamily="18" charset="0"/>
              <a:cs typeface="Times New Roman" panose="02020603050405020304" pitchFamily="18" charset="0"/>
            </a:rPr>
            <a:t>Filter Transactions: </a:t>
          </a:r>
          <a:r>
            <a:rPr lang="en-US" sz="1600" b="0" i="0" kern="1200" dirty="0">
              <a:latin typeface="Times New Roman" panose="02020603050405020304" pitchFamily="18" charset="0"/>
              <a:cs typeface="Times New Roman" panose="02020603050405020304" pitchFamily="18" charset="0"/>
            </a:rPr>
            <a:t>Users can filter transaction data based on bank names and spending categories. This feature enables users to identify areas where they may be overspending and make changes to their spending habits.</a:t>
          </a:r>
          <a:endParaRPr lang="en-US" sz="1600" kern="1200" dirty="0">
            <a:latin typeface="Times New Roman" panose="02020603050405020304" pitchFamily="18" charset="0"/>
            <a:cs typeface="Times New Roman" panose="02020603050405020304" pitchFamily="18" charset="0"/>
          </a:endParaRPr>
        </a:p>
      </dsp:txBody>
      <dsp:txXfrm>
        <a:off x="7470844" y="2524299"/>
        <a:ext cx="3031567" cy="1818940"/>
      </dsp:txXfrm>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2AAE3-A7A1-F44C-BDA4-1EDF0A6B52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8EFC056-B8FE-4D5E-F3F5-BEBEBC1369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B96B65D-C490-C225-8FE4-FCCA29F922B8}"/>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5" name="Footer Placeholder 4">
            <a:extLst>
              <a:ext uri="{FF2B5EF4-FFF2-40B4-BE49-F238E27FC236}">
                <a16:creationId xmlns:a16="http://schemas.microsoft.com/office/drawing/2014/main" id="{22F7B245-2D52-FFBE-4DC4-0BFCAF3C8A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0392AF-DD23-16AE-5443-27A953E5C8CF}"/>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3649552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6E084-FF2E-6E37-5B86-4B43057BBCC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9361E95-0FB7-0C26-1AAF-4D1CC72C34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252794-0345-6865-B113-40232C2C3836}"/>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5" name="Footer Placeholder 4">
            <a:extLst>
              <a:ext uri="{FF2B5EF4-FFF2-40B4-BE49-F238E27FC236}">
                <a16:creationId xmlns:a16="http://schemas.microsoft.com/office/drawing/2014/main" id="{9E55BFD1-92A3-38F3-A1B9-C95517115E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D2F13A-0DAF-9D04-A84C-4882C3C9605D}"/>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1213991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CCECC1-304E-D9C9-760E-6B13FF47C65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1E4A4C-48CD-7454-F122-494C8C1AD6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E853B2-26A9-A45A-2F45-F3482EF63789}"/>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5" name="Footer Placeholder 4">
            <a:extLst>
              <a:ext uri="{FF2B5EF4-FFF2-40B4-BE49-F238E27FC236}">
                <a16:creationId xmlns:a16="http://schemas.microsoft.com/office/drawing/2014/main" id="{A64762EF-BB18-F26D-A03A-D45F9D0939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BFC52D-F27A-B126-5A3C-1F9F0254996C}"/>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3594242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F03CD-69CF-DE38-28F3-89EE094DB1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38614E-3D61-CBC7-13B9-9096B71A50F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7DED3E-1DB1-41F5-6256-93FA25321608}"/>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5" name="Footer Placeholder 4">
            <a:extLst>
              <a:ext uri="{FF2B5EF4-FFF2-40B4-BE49-F238E27FC236}">
                <a16:creationId xmlns:a16="http://schemas.microsoft.com/office/drawing/2014/main" id="{DF20166B-8B69-BA38-83AD-01702B73E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50229B-6AD9-3A02-3D65-77B8FA0D7C72}"/>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1990531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C751B-8ADA-E983-34CA-1093E1B4BA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797F8D-57B2-7988-3D7E-D5ADD4D20D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8DD6C4F-6EE1-3880-3053-75E211EB744E}"/>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5" name="Footer Placeholder 4">
            <a:extLst>
              <a:ext uri="{FF2B5EF4-FFF2-40B4-BE49-F238E27FC236}">
                <a16:creationId xmlns:a16="http://schemas.microsoft.com/office/drawing/2014/main" id="{CAA270BE-A529-FECE-9C3D-078082E5EE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371D52-2788-6D30-40DB-D40A40FFECD7}"/>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400682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E7F53-1ACD-5A3B-0EFF-7517EEBECC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2B7009-48AA-2CF1-D065-F57F23CE6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30FA56-06FC-F3BD-43E3-33E433EFE7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032AD0-DF30-84BD-62D6-7613F85381E4}"/>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6" name="Footer Placeholder 5">
            <a:extLst>
              <a:ext uri="{FF2B5EF4-FFF2-40B4-BE49-F238E27FC236}">
                <a16:creationId xmlns:a16="http://schemas.microsoft.com/office/drawing/2014/main" id="{28FCBA4D-DABD-5B84-32A2-9C6611CED7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B3D216-33DC-371E-645F-2BDC23F744DB}"/>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1086081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B225C-D812-FAD6-F2BF-E94E58A0CD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FE2FA8-532D-F8DC-4828-681C7C457C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0E7571C-13B6-DB39-3A3A-7E31B67FC9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4423DBF-5101-63B2-D914-0E87A100BE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15CE02-15CD-2380-806F-54F2FE6979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910D17-2DC6-C640-D1DA-8ADF7DA8D754}"/>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8" name="Footer Placeholder 7">
            <a:extLst>
              <a:ext uri="{FF2B5EF4-FFF2-40B4-BE49-F238E27FC236}">
                <a16:creationId xmlns:a16="http://schemas.microsoft.com/office/drawing/2014/main" id="{1680E62C-E32F-84EC-3A60-2A746F21E1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8492DF3-AE86-2902-F8F7-4C7BDA1598B2}"/>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4086022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52B69-19E1-CD27-42D0-8613A1E4BC9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CF064C-0AFF-8EF6-CE3F-237563F4D051}"/>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4" name="Footer Placeholder 3">
            <a:extLst>
              <a:ext uri="{FF2B5EF4-FFF2-40B4-BE49-F238E27FC236}">
                <a16:creationId xmlns:a16="http://schemas.microsoft.com/office/drawing/2014/main" id="{B7BFC496-D940-CCDB-9FF9-A438FEF8CE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1ED808-637B-F0B9-5F14-456A6A826935}"/>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3477523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C23D61-CF3C-5F19-3F00-76814CBC426A}"/>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3" name="Footer Placeholder 2">
            <a:extLst>
              <a:ext uri="{FF2B5EF4-FFF2-40B4-BE49-F238E27FC236}">
                <a16:creationId xmlns:a16="http://schemas.microsoft.com/office/drawing/2014/main" id="{019A80B8-8D89-8D06-CD1D-D9AA47A39DC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E313CD-F24A-266E-8274-A3489CFC8C41}"/>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3105327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A295A-7F6A-05C2-5890-2C1FE3D232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C3862E-AB7F-C59E-1360-BAD45C00B4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299DC9-7FE4-992D-EBE6-C76D37C880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4F6368-D69E-8B58-9073-041778DDDF07}"/>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6" name="Footer Placeholder 5">
            <a:extLst>
              <a:ext uri="{FF2B5EF4-FFF2-40B4-BE49-F238E27FC236}">
                <a16:creationId xmlns:a16="http://schemas.microsoft.com/office/drawing/2014/main" id="{BBD40AD5-FEC3-4D61-F87B-9E6F058DC8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9E1FE3-AC8B-BF1F-8E78-B15DAA31A488}"/>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22277929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AE4BB-3927-F47B-7E86-A8D848F04F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80A08B-A150-2836-FF99-8F00C71A29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9FB2DC-DDDA-3399-8C1A-ED32EBAE18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98087D-FC63-DA99-1309-FF8F8E371E7D}"/>
              </a:ext>
            </a:extLst>
          </p:cNvPr>
          <p:cNvSpPr>
            <a:spLocks noGrp="1"/>
          </p:cNvSpPr>
          <p:nvPr>
            <p:ph type="dt" sz="half" idx="10"/>
          </p:nvPr>
        </p:nvSpPr>
        <p:spPr/>
        <p:txBody>
          <a:bodyPr/>
          <a:lstStyle/>
          <a:p>
            <a:fld id="{C9D04C2C-2461-455F-A3E9-72D3A7DF3B9C}" type="datetimeFigureOut">
              <a:rPr lang="en-US" smtClean="0"/>
              <a:t>10/19/2023</a:t>
            </a:fld>
            <a:endParaRPr lang="en-US"/>
          </a:p>
        </p:txBody>
      </p:sp>
      <p:sp>
        <p:nvSpPr>
          <p:cNvPr id="6" name="Footer Placeholder 5">
            <a:extLst>
              <a:ext uri="{FF2B5EF4-FFF2-40B4-BE49-F238E27FC236}">
                <a16:creationId xmlns:a16="http://schemas.microsoft.com/office/drawing/2014/main" id="{915B1B1E-DD97-CC53-EE6C-8EF0F3ED76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A53E64-4217-3FC4-5FCD-962FE7B7E8A4}"/>
              </a:ext>
            </a:extLst>
          </p:cNvPr>
          <p:cNvSpPr>
            <a:spLocks noGrp="1"/>
          </p:cNvSpPr>
          <p:nvPr>
            <p:ph type="sldNum" sz="quarter" idx="12"/>
          </p:nvPr>
        </p:nvSpPr>
        <p:spPr/>
        <p:txBody>
          <a:bodyPr/>
          <a:lstStyle/>
          <a:p>
            <a:fld id="{650B2A7B-44DA-495A-B6D4-B11BA3E0D162}" type="slidenum">
              <a:rPr lang="en-US" smtClean="0"/>
              <a:t>‹#›</a:t>
            </a:fld>
            <a:endParaRPr lang="en-US"/>
          </a:p>
        </p:txBody>
      </p:sp>
    </p:spTree>
    <p:extLst>
      <p:ext uri="{BB962C8B-B14F-4D97-AF65-F5344CB8AC3E}">
        <p14:creationId xmlns:p14="http://schemas.microsoft.com/office/powerpoint/2010/main" val="12128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963944-2D35-B707-1AB6-54EEED3DB9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DAC810-4F16-9DA5-9E89-E91F38D4CD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90AFAA-5E3A-FC90-D320-E141BB2676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D04C2C-2461-455F-A3E9-72D3A7DF3B9C}" type="datetimeFigureOut">
              <a:rPr lang="en-US" smtClean="0"/>
              <a:t>10/19/2023</a:t>
            </a:fld>
            <a:endParaRPr lang="en-US"/>
          </a:p>
        </p:txBody>
      </p:sp>
      <p:sp>
        <p:nvSpPr>
          <p:cNvPr id="5" name="Footer Placeholder 4">
            <a:extLst>
              <a:ext uri="{FF2B5EF4-FFF2-40B4-BE49-F238E27FC236}">
                <a16:creationId xmlns:a16="http://schemas.microsoft.com/office/drawing/2014/main" id="{D421FA87-F21E-F430-389D-C7E8D0E6A1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28EA95-7B87-B3A3-E431-7984FDF0EC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0B2A7B-44DA-495A-B6D4-B11BA3E0D162}" type="slidenum">
              <a:rPr lang="en-US" smtClean="0"/>
              <a:t>‹#›</a:t>
            </a:fld>
            <a:endParaRPr lang="en-US"/>
          </a:p>
        </p:txBody>
      </p:sp>
    </p:spTree>
    <p:extLst>
      <p:ext uri="{BB962C8B-B14F-4D97-AF65-F5344CB8AC3E}">
        <p14:creationId xmlns:p14="http://schemas.microsoft.com/office/powerpoint/2010/main" val="36923660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042A3D7A-1444-7DA2-CF08-51E8B60AE4FF}"/>
              </a:ext>
            </a:extLst>
          </p:cNvPr>
          <p:cNvSpPr>
            <a:spLocks noGrp="1"/>
          </p:cNvSpPr>
          <p:nvPr>
            <p:ph type="ctrTitle"/>
          </p:nvPr>
        </p:nvSpPr>
        <p:spPr>
          <a:xfrm>
            <a:off x="1627099" y="593792"/>
            <a:ext cx="8229600" cy="1770778"/>
          </a:xfrm>
          <a:noFill/>
        </p:spPr>
        <p:txBody>
          <a:bodyPr anchor="b">
            <a:noAutofit/>
          </a:bodyPr>
          <a:lstStyle/>
          <a:p>
            <a:r>
              <a:rPr lang="en-US" sz="4800" dirty="0">
                <a:solidFill>
                  <a:schemeClr val="bg1"/>
                </a:solidFill>
                <a:latin typeface="Times New Roman" panose="02020603050405020304" pitchFamily="18" charset="0"/>
                <a:cs typeface="Times New Roman" panose="02020603050405020304" pitchFamily="18" charset="0"/>
              </a:rPr>
              <a:t>Credit card Management System</a:t>
            </a:r>
          </a:p>
        </p:txBody>
      </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340345D7-EC61-2332-2ED3-D3D80016F8B5}"/>
              </a:ext>
            </a:extLst>
          </p:cNvPr>
          <p:cNvSpPr txBox="1"/>
          <p:nvPr/>
        </p:nvSpPr>
        <p:spPr>
          <a:xfrm>
            <a:off x="6810703" y="3703223"/>
            <a:ext cx="5784399" cy="1200329"/>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Name: Penthala Sahithi(I-176)</a:t>
            </a:r>
          </a:p>
          <a:p>
            <a:r>
              <a:rPr lang="en-US" sz="2400" dirty="0">
                <a:solidFill>
                  <a:schemeClr val="bg1"/>
                </a:solidFill>
                <a:latin typeface="Times New Roman" panose="02020603050405020304" pitchFamily="18" charset="0"/>
                <a:cs typeface="Times New Roman" panose="02020603050405020304" pitchFamily="18" charset="0"/>
              </a:rPr>
              <a:t>TAP INTERN 2024</a:t>
            </a:r>
          </a:p>
          <a:p>
            <a:endParaRPr lang="en-US" sz="2400" dirty="0">
              <a:solidFill>
                <a:schemeClr val="bg1"/>
              </a:solidFill>
            </a:endParaRPr>
          </a:p>
        </p:txBody>
      </p:sp>
    </p:spTree>
    <p:extLst>
      <p:ext uri="{BB962C8B-B14F-4D97-AF65-F5344CB8AC3E}">
        <p14:creationId xmlns:p14="http://schemas.microsoft.com/office/powerpoint/2010/main" val="177029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734116" y="516434"/>
            <a:ext cx="3746599" cy="769441"/>
          </a:xfrm>
          <a:prstGeom prst="rect">
            <a:avLst/>
          </a:prstGeom>
          <a:noFill/>
        </p:spPr>
        <p:txBody>
          <a:bodyPr wrap="square" rtlCol="0">
            <a:spAutoFit/>
          </a:bodyPr>
          <a:lstStyle/>
          <a:p>
            <a:r>
              <a:rPr lang="en-US" sz="4400" dirty="0" err="1">
                <a:solidFill>
                  <a:schemeClr val="bg1"/>
                </a:solidFill>
                <a:latin typeface="Times New Roman" panose="02020603050405020304" pitchFamily="18" charset="0"/>
                <a:cs typeface="Times New Roman" panose="02020603050405020304" pitchFamily="18" charset="0"/>
              </a:rPr>
              <a:t>UserInterface</a:t>
            </a:r>
            <a:endParaRPr lang="en-US" sz="4400" dirty="0">
              <a:solidFill>
                <a:schemeClr val="bg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9B8498E6-C156-DA03-DA18-BC6DF132D4D2}"/>
              </a:ext>
            </a:extLst>
          </p:cNvPr>
          <p:cNvPicPr>
            <a:picLocks noChangeAspect="1"/>
          </p:cNvPicPr>
          <p:nvPr/>
        </p:nvPicPr>
        <p:blipFill>
          <a:blip r:embed="rId2"/>
          <a:stretch>
            <a:fillRect/>
          </a:stretch>
        </p:blipFill>
        <p:spPr>
          <a:xfrm>
            <a:off x="494605" y="1638216"/>
            <a:ext cx="5389394" cy="4277368"/>
          </a:xfrm>
          <a:prstGeom prst="rect">
            <a:avLst/>
          </a:prstGeom>
        </p:spPr>
      </p:pic>
      <p:pic>
        <p:nvPicPr>
          <p:cNvPr id="9" name="Picture 8">
            <a:extLst>
              <a:ext uri="{FF2B5EF4-FFF2-40B4-BE49-F238E27FC236}">
                <a16:creationId xmlns:a16="http://schemas.microsoft.com/office/drawing/2014/main" id="{4A4268A1-543A-9781-4A7F-C2494163FC0F}"/>
              </a:ext>
            </a:extLst>
          </p:cNvPr>
          <p:cNvPicPr>
            <a:picLocks noChangeAspect="1"/>
          </p:cNvPicPr>
          <p:nvPr/>
        </p:nvPicPr>
        <p:blipFill>
          <a:blip r:embed="rId3"/>
          <a:stretch>
            <a:fillRect/>
          </a:stretch>
        </p:blipFill>
        <p:spPr>
          <a:xfrm>
            <a:off x="6178277" y="1638216"/>
            <a:ext cx="5728266" cy="4271440"/>
          </a:xfrm>
          <a:prstGeom prst="rect">
            <a:avLst/>
          </a:prstGeom>
        </p:spPr>
      </p:pic>
    </p:spTree>
    <p:extLst>
      <p:ext uri="{BB962C8B-B14F-4D97-AF65-F5344CB8AC3E}">
        <p14:creationId xmlns:p14="http://schemas.microsoft.com/office/powerpoint/2010/main" val="1285782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817243" y="437413"/>
            <a:ext cx="3746599" cy="769441"/>
          </a:xfrm>
          <a:prstGeom prst="rect">
            <a:avLst/>
          </a:prstGeom>
          <a:noFill/>
        </p:spPr>
        <p:txBody>
          <a:bodyPr wrap="square" rtlCol="0">
            <a:spAutoFit/>
          </a:bodyPr>
          <a:lstStyle/>
          <a:p>
            <a:r>
              <a:rPr lang="en-US" sz="4400" dirty="0" err="1">
                <a:solidFill>
                  <a:schemeClr val="bg1"/>
                </a:solidFill>
                <a:latin typeface="Times New Roman" panose="02020603050405020304" pitchFamily="18" charset="0"/>
                <a:cs typeface="Times New Roman" panose="02020603050405020304" pitchFamily="18" charset="0"/>
              </a:rPr>
              <a:t>UserInterface</a:t>
            </a:r>
            <a:endParaRPr lang="en-US" sz="4400" dirty="0">
              <a:solidFill>
                <a:schemeClr val="bg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91BF3E0-F2E9-9C97-F369-913C70BAA517}"/>
              </a:ext>
            </a:extLst>
          </p:cNvPr>
          <p:cNvPicPr>
            <a:picLocks noChangeAspect="1"/>
          </p:cNvPicPr>
          <p:nvPr/>
        </p:nvPicPr>
        <p:blipFill>
          <a:blip r:embed="rId2"/>
          <a:stretch>
            <a:fillRect/>
          </a:stretch>
        </p:blipFill>
        <p:spPr>
          <a:xfrm>
            <a:off x="459077" y="1570347"/>
            <a:ext cx="10457756" cy="4722675"/>
          </a:xfrm>
          <a:prstGeom prst="rect">
            <a:avLst/>
          </a:prstGeom>
        </p:spPr>
      </p:pic>
    </p:spTree>
    <p:extLst>
      <p:ext uri="{BB962C8B-B14F-4D97-AF65-F5344CB8AC3E}">
        <p14:creationId xmlns:p14="http://schemas.microsoft.com/office/powerpoint/2010/main" val="1866312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817243" y="462351"/>
            <a:ext cx="3746599" cy="769441"/>
          </a:xfrm>
          <a:prstGeom prst="rect">
            <a:avLst/>
          </a:prstGeom>
          <a:noFill/>
        </p:spPr>
        <p:txBody>
          <a:bodyPr wrap="square" rtlCol="0">
            <a:spAutoFit/>
          </a:bodyPr>
          <a:lstStyle/>
          <a:p>
            <a:r>
              <a:rPr lang="en-US" sz="4400" dirty="0" err="1">
                <a:solidFill>
                  <a:schemeClr val="bg1"/>
                </a:solidFill>
                <a:latin typeface="Times New Roman" panose="02020603050405020304" pitchFamily="18" charset="0"/>
                <a:cs typeface="Times New Roman" panose="02020603050405020304" pitchFamily="18" charset="0"/>
              </a:rPr>
              <a:t>UserInterface</a:t>
            </a:r>
            <a:endParaRPr lang="en-US" sz="4400"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6392CB6-D6E4-A205-3B52-A713AD242FE3}"/>
              </a:ext>
            </a:extLst>
          </p:cNvPr>
          <p:cNvPicPr>
            <a:picLocks noChangeAspect="1"/>
          </p:cNvPicPr>
          <p:nvPr/>
        </p:nvPicPr>
        <p:blipFill>
          <a:blip r:embed="rId2"/>
          <a:stretch>
            <a:fillRect/>
          </a:stretch>
        </p:blipFill>
        <p:spPr>
          <a:xfrm>
            <a:off x="509641" y="1638215"/>
            <a:ext cx="11024218" cy="5011119"/>
          </a:xfrm>
          <a:prstGeom prst="rect">
            <a:avLst/>
          </a:prstGeom>
        </p:spPr>
      </p:pic>
    </p:spTree>
    <p:extLst>
      <p:ext uri="{BB962C8B-B14F-4D97-AF65-F5344CB8AC3E}">
        <p14:creationId xmlns:p14="http://schemas.microsoft.com/office/powerpoint/2010/main" val="4165894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817243" y="462351"/>
            <a:ext cx="3746599" cy="769441"/>
          </a:xfrm>
          <a:prstGeom prst="rect">
            <a:avLst/>
          </a:prstGeom>
          <a:noFill/>
        </p:spPr>
        <p:txBody>
          <a:bodyPr wrap="square" rtlCol="0">
            <a:spAutoFit/>
          </a:bodyPr>
          <a:lstStyle/>
          <a:p>
            <a:r>
              <a:rPr lang="en-US" sz="4400" dirty="0" err="1">
                <a:solidFill>
                  <a:schemeClr val="bg1"/>
                </a:solidFill>
                <a:latin typeface="Times New Roman" panose="02020603050405020304" pitchFamily="18" charset="0"/>
                <a:cs typeface="Times New Roman" panose="02020603050405020304" pitchFamily="18" charset="0"/>
              </a:rPr>
              <a:t>UserInterface</a:t>
            </a:r>
            <a:endParaRPr lang="en-US" sz="4400"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C548140-356F-2CE5-4AFD-AE1FB686C4DD}"/>
              </a:ext>
            </a:extLst>
          </p:cNvPr>
          <p:cNvPicPr>
            <a:picLocks noChangeAspect="1"/>
          </p:cNvPicPr>
          <p:nvPr/>
        </p:nvPicPr>
        <p:blipFill>
          <a:blip r:embed="rId2"/>
          <a:stretch>
            <a:fillRect/>
          </a:stretch>
        </p:blipFill>
        <p:spPr>
          <a:xfrm>
            <a:off x="271178" y="1765835"/>
            <a:ext cx="5071860" cy="4364832"/>
          </a:xfrm>
          <a:prstGeom prst="rect">
            <a:avLst/>
          </a:prstGeom>
        </p:spPr>
      </p:pic>
      <p:pic>
        <p:nvPicPr>
          <p:cNvPr id="6" name="Picture 5">
            <a:extLst>
              <a:ext uri="{FF2B5EF4-FFF2-40B4-BE49-F238E27FC236}">
                <a16:creationId xmlns:a16="http://schemas.microsoft.com/office/drawing/2014/main" id="{1EE7CB5A-6A1E-7EB5-964A-163A0EAA13E4}"/>
              </a:ext>
            </a:extLst>
          </p:cNvPr>
          <p:cNvPicPr>
            <a:picLocks noChangeAspect="1"/>
          </p:cNvPicPr>
          <p:nvPr/>
        </p:nvPicPr>
        <p:blipFill>
          <a:blip r:embed="rId3"/>
          <a:stretch>
            <a:fillRect/>
          </a:stretch>
        </p:blipFill>
        <p:spPr>
          <a:xfrm>
            <a:off x="5932190" y="1793023"/>
            <a:ext cx="5548560" cy="1869829"/>
          </a:xfrm>
          <a:prstGeom prst="rect">
            <a:avLst/>
          </a:prstGeom>
        </p:spPr>
      </p:pic>
      <p:pic>
        <p:nvPicPr>
          <p:cNvPr id="10" name="Picture 9">
            <a:extLst>
              <a:ext uri="{FF2B5EF4-FFF2-40B4-BE49-F238E27FC236}">
                <a16:creationId xmlns:a16="http://schemas.microsoft.com/office/drawing/2014/main" id="{21E24EAD-3965-10D3-A2B5-929B6BEE5438}"/>
              </a:ext>
            </a:extLst>
          </p:cNvPr>
          <p:cNvPicPr>
            <a:picLocks noChangeAspect="1"/>
          </p:cNvPicPr>
          <p:nvPr/>
        </p:nvPicPr>
        <p:blipFill>
          <a:blip r:embed="rId4"/>
          <a:stretch>
            <a:fillRect/>
          </a:stretch>
        </p:blipFill>
        <p:spPr>
          <a:xfrm>
            <a:off x="5890855" y="4047389"/>
            <a:ext cx="5917324" cy="1631070"/>
          </a:xfrm>
          <a:prstGeom prst="rect">
            <a:avLst/>
          </a:prstGeom>
        </p:spPr>
      </p:pic>
    </p:spTree>
    <p:extLst>
      <p:ext uri="{BB962C8B-B14F-4D97-AF65-F5344CB8AC3E}">
        <p14:creationId xmlns:p14="http://schemas.microsoft.com/office/powerpoint/2010/main" val="17015712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984779" y="260353"/>
            <a:ext cx="8501878" cy="769441"/>
          </a:xfrm>
          <a:prstGeom prst="rect">
            <a:avLst/>
          </a:prstGeom>
          <a:noFill/>
        </p:spPr>
        <p:txBody>
          <a:bodyPr wrap="square" rtlCol="0">
            <a:spAutoFit/>
          </a:bodyPr>
          <a:lstStyle/>
          <a:p>
            <a:r>
              <a:rPr lang="en-US" sz="4400" dirty="0">
                <a:solidFill>
                  <a:schemeClr val="bg1"/>
                </a:solidFill>
                <a:latin typeface="Times New Roman" panose="02020603050405020304" pitchFamily="18" charset="0"/>
                <a:cs typeface="Times New Roman" panose="02020603050405020304" pitchFamily="18" charset="0"/>
              </a:rPr>
              <a:t> Challenges faced:</a:t>
            </a:r>
          </a:p>
        </p:txBody>
      </p:sp>
      <p:sp>
        <p:nvSpPr>
          <p:cNvPr id="2" name="TextBox 1">
            <a:extLst>
              <a:ext uri="{FF2B5EF4-FFF2-40B4-BE49-F238E27FC236}">
                <a16:creationId xmlns:a16="http://schemas.microsoft.com/office/drawing/2014/main" id="{1A95C470-87D0-C296-CE22-10E2D38707B4}"/>
              </a:ext>
            </a:extLst>
          </p:cNvPr>
          <p:cNvSpPr txBox="1"/>
          <p:nvPr/>
        </p:nvSpPr>
        <p:spPr>
          <a:xfrm>
            <a:off x="1026666" y="1369297"/>
            <a:ext cx="9612919" cy="2523768"/>
          </a:xfrm>
          <a:prstGeom prst="rect">
            <a:avLst/>
          </a:prstGeom>
          <a:noFill/>
        </p:spPr>
        <p:txBody>
          <a:bodyPr wrap="square" rtlCol="0">
            <a:spAutoFit/>
          </a:bodyPr>
          <a:lstStyle/>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Adding a notification system to a credit card management system can present a challenge due to the complexity of implementing such a feature and ensuring it works smoothly across different devices and platforms.</a:t>
            </a:r>
          </a:p>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Developing a comprehensive credit card management system can be complex, requiring integration with multiple payment gateways and financial institutions, and adherence to various data security and compliance regulations, making it essential to have experienced developers and robust testing procedures.</a:t>
            </a:r>
          </a:p>
          <a:p>
            <a:pPr algn="just"/>
            <a:endParaRPr lang="en-US" dirty="0">
              <a:solidFill>
                <a:schemeClr val="bg1"/>
              </a:solidFill>
            </a:endParaRPr>
          </a:p>
        </p:txBody>
      </p:sp>
      <p:sp>
        <p:nvSpPr>
          <p:cNvPr id="4" name="TextBox 3">
            <a:extLst>
              <a:ext uri="{FF2B5EF4-FFF2-40B4-BE49-F238E27FC236}">
                <a16:creationId xmlns:a16="http://schemas.microsoft.com/office/drawing/2014/main" id="{0367A4D2-BCDF-EAB7-A9C5-DCADE63BCB49}"/>
              </a:ext>
            </a:extLst>
          </p:cNvPr>
          <p:cNvSpPr txBox="1"/>
          <p:nvPr/>
        </p:nvSpPr>
        <p:spPr>
          <a:xfrm>
            <a:off x="1157095" y="3731370"/>
            <a:ext cx="5149748" cy="769441"/>
          </a:xfrm>
          <a:prstGeom prst="rect">
            <a:avLst/>
          </a:prstGeom>
          <a:noFill/>
        </p:spPr>
        <p:txBody>
          <a:bodyPr wrap="square" rtlCol="0">
            <a:spAutoFit/>
          </a:bodyPr>
          <a:lstStyle/>
          <a:p>
            <a:r>
              <a:rPr lang="en-US" sz="4400" dirty="0">
                <a:solidFill>
                  <a:schemeClr val="bg1"/>
                </a:solidFill>
                <a:latin typeface="Times New Roman" panose="02020603050405020304" pitchFamily="18" charset="0"/>
                <a:cs typeface="Times New Roman" panose="02020603050405020304" pitchFamily="18" charset="0"/>
              </a:rPr>
              <a:t> Future Scope:</a:t>
            </a:r>
          </a:p>
        </p:txBody>
      </p:sp>
      <p:sp>
        <p:nvSpPr>
          <p:cNvPr id="6" name="TextBox 5">
            <a:extLst>
              <a:ext uri="{FF2B5EF4-FFF2-40B4-BE49-F238E27FC236}">
                <a16:creationId xmlns:a16="http://schemas.microsoft.com/office/drawing/2014/main" id="{1FF77361-D812-1EE0-5CF9-F34B47919491}"/>
              </a:ext>
            </a:extLst>
          </p:cNvPr>
          <p:cNvSpPr txBox="1"/>
          <p:nvPr/>
        </p:nvSpPr>
        <p:spPr>
          <a:xfrm>
            <a:off x="1022597" y="4527062"/>
            <a:ext cx="9368007" cy="1200329"/>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chemeClr val="bg1"/>
                </a:solidFill>
                <a:effectLst/>
                <a:latin typeface="Chubb Lato Regular"/>
              </a:rPr>
              <a:t>Integrating rewards management systems into the credit card management system. This feature can enable users to view their rewards balances, redeem earned rewards, and monitor their reward activity, making it easier for them to capitalize on the rewards offered by their credit cards.</a:t>
            </a:r>
          </a:p>
        </p:txBody>
      </p:sp>
    </p:spTree>
    <p:extLst>
      <p:ext uri="{BB962C8B-B14F-4D97-AF65-F5344CB8AC3E}">
        <p14:creationId xmlns:p14="http://schemas.microsoft.com/office/powerpoint/2010/main" val="845951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0" name="Rectangle 89">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TextBox 2">
            <a:extLst>
              <a:ext uri="{FF2B5EF4-FFF2-40B4-BE49-F238E27FC236}">
                <a16:creationId xmlns:a16="http://schemas.microsoft.com/office/drawing/2014/main" id="{557A639B-B748-C072-93C2-86625A6B57EC}"/>
              </a:ext>
            </a:extLst>
          </p:cNvPr>
          <p:cNvSpPr txBox="1"/>
          <p:nvPr/>
        </p:nvSpPr>
        <p:spPr>
          <a:xfrm>
            <a:off x="2399234" y="2073715"/>
            <a:ext cx="6935759" cy="2993042"/>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8800" kern="1200" dirty="0">
                <a:solidFill>
                  <a:schemeClr val="bg1"/>
                </a:solidFill>
                <a:latin typeface="Times New Roman" panose="02020603050405020304" pitchFamily="18" charset="0"/>
                <a:ea typeface="+mj-ea"/>
                <a:cs typeface="Times New Roman" panose="02020603050405020304" pitchFamily="18" charset="0"/>
              </a:rPr>
              <a:t> Thank You</a:t>
            </a:r>
          </a:p>
        </p:txBody>
      </p:sp>
      <p:sp>
        <p:nvSpPr>
          <p:cNvPr id="92" name="Rectangle 91">
            <a:extLst>
              <a:ext uri="{FF2B5EF4-FFF2-40B4-BE49-F238E27FC236}">
                <a16:creationId xmlns:a16="http://schemas.microsoft.com/office/drawing/2014/main" id="{81BD432D-FAB3-4B5D-BF27-4DA7C75B3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4" name="Straight Connector 93">
            <a:extLst>
              <a:ext uri="{FF2B5EF4-FFF2-40B4-BE49-F238E27FC236}">
                <a16:creationId xmlns:a16="http://schemas.microsoft.com/office/drawing/2014/main" id="{E6D6B450-4278-45B8-88C7-C061710E3C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1883640"/>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4234A4C-A256-4139-A5F4-27078F0D67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399233" y="5066757"/>
            <a:ext cx="69357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148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 name="Rectangle 10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57A639B-B748-C072-93C2-86625A6B57EC}"/>
              </a:ext>
            </a:extLst>
          </p:cNvPr>
          <p:cNvSpPr txBox="1"/>
          <p:nvPr/>
        </p:nvSpPr>
        <p:spPr>
          <a:xfrm>
            <a:off x="1371599" y="294538"/>
            <a:ext cx="9895951" cy="103366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dirty="0">
                <a:solidFill>
                  <a:srgbClr val="FFFFFF"/>
                </a:solidFill>
                <a:latin typeface="+mj-lt"/>
                <a:ea typeface="+mj-ea"/>
                <a:cs typeface="+mj-cs"/>
              </a:rPr>
              <a:t>Introduction:</a:t>
            </a:r>
            <a:endParaRPr lang="en-US" sz="4000" kern="1200">
              <a:solidFill>
                <a:srgbClr val="FFFFFF"/>
              </a:solidFill>
              <a:latin typeface="+mj-lt"/>
              <a:ea typeface="+mj-ea"/>
              <a:cs typeface="+mj-cs"/>
            </a:endParaRPr>
          </a:p>
        </p:txBody>
      </p:sp>
      <p:sp>
        <p:nvSpPr>
          <p:cNvPr id="4" name="TextBox 3">
            <a:extLst>
              <a:ext uri="{FF2B5EF4-FFF2-40B4-BE49-F238E27FC236}">
                <a16:creationId xmlns:a16="http://schemas.microsoft.com/office/drawing/2014/main" id="{60E01BE1-9C22-32A3-7631-D68B5E3FBC0B}"/>
              </a:ext>
            </a:extLst>
          </p:cNvPr>
          <p:cNvSpPr txBox="1"/>
          <p:nvPr/>
        </p:nvSpPr>
        <p:spPr>
          <a:xfrm>
            <a:off x="1371599" y="2318197"/>
            <a:ext cx="9724031" cy="3683358"/>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In today's fast-paced world, managing multiple credit cards and tracking expenses can be a daunting task. That's where our Credit Card Management System comes in! </a:t>
            </a:r>
          </a:p>
          <a:p>
            <a:pPr marL="285750" indent="-228600">
              <a:lnSpc>
                <a:spcPct val="90000"/>
              </a:lnSpc>
              <a:spcAft>
                <a:spcPts val="600"/>
              </a:spcAf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It provides a user-friendly platform for users to add, remove, and manage their credit cards, categorize transactions, set spending limits, and receive alerts for critical credit card activities. </a:t>
            </a:r>
          </a:p>
          <a:p>
            <a:pPr marL="285750" indent="-228600">
              <a:lnSpc>
                <a:spcPct val="90000"/>
              </a:lnSpc>
              <a:spcAft>
                <a:spcPts val="600"/>
              </a:spcAf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Our system features advanced search and filter options, making tracking transactions effortless</a:t>
            </a:r>
            <a:r>
              <a:rPr lang="en-US" sz="2000" dirty="0">
                <a:latin typeface="Times New Roman" panose="02020603050405020304" pitchFamily="18" charset="0"/>
                <a:cs typeface="Times New Roman" panose="02020603050405020304" pitchFamily="18" charset="0"/>
              </a:rPr>
              <a:t>.</a:t>
            </a:r>
            <a:r>
              <a:rPr lang="en-US" sz="2000" b="0" i="0" dirty="0">
                <a:effectLst/>
                <a:latin typeface="Times New Roman" panose="02020603050405020304" pitchFamily="18" charset="0"/>
                <a:cs typeface="Times New Roman" panose="02020603050405020304" pitchFamily="18" charset="0"/>
              </a:rPr>
              <a:t> </a:t>
            </a:r>
          </a:p>
          <a:p>
            <a:pPr marL="285750" indent="-228600">
              <a:lnSpc>
                <a:spcPct val="90000"/>
              </a:lnSpc>
              <a:spcAft>
                <a:spcPts val="600"/>
              </a:spcAf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With our system, users can easily manage their finances in one place, on one dashboard. The platform is hassle-free and targeted towards consumer's credit card needs. </a:t>
            </a:r>
          </a:p>
          <a:p>
            <a:pPr marL="285750" indent="-228600">
              <a:lnSpc>
                <a:spcPct val="90000"/>
              </a:lnSpc>
              <a:spcAft>
                <a:spcPts val="600"/>
              </a:spcAft>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Say goodbye to </a:t>
            </a:r>
            <a:r>
              <a:rPr lang="en-US" sz="2000" b="0" i="0" dirty="0" err="1">
                <a:effectLst/>
                <a:latin typeface="Times New Roman" panose="02020603050405020304" pitchFamily="18" charset="0"/>
                <a:cs typeface="Times New Roman" panose="02020603050405020304" pitchFamily="18" charset="0"/>
              </a:rPr>
              <a:t>unorganisation</a:t>
            </a:r>
            <a:r>
              <a:rPr lang="en-US" sz="2000" b="0" i="0" dirty="0">
                <a:effectLst/>
                <a:latin typeface="Times New Roman" panose="02020603050405020304" pitchFamily="18" charset="0"/>
                <a:cs typeface="Times New Roman" panose="02020603050405020304" pitchFamily="18" charset="0"/>
              </a:rPr>
              <a:t>, missed payments, and overspending with our Credit Card Management System.</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70502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1068029" y="601687"/>
            <a:ext cx="4802918" cy="1107996"/>
          </a:xfrm>
          <a:prstGeom prst="rect">
            <a:avLst/>
          </a:prstGeom>
          <a:noFill/>
        </p:spPr>
        <p:txBody>
          <a:bodyPr wrap="none" rtlCol="0">
            <a:spAutoFit/>
          </a:bodyPr>
          <a:lstStyle/>
          <a:p>
            <a:r>
              <a:rPr lang="en-US" sz="6600" dirty="0">
                <a:solidFill>
                  <a:schemeClr val="bg1"/>
                </a:solidFill>
                <a:latin typeface="Aldhabi" panose="01000000000000000000" pitchFamily="2" charset="-78"/>
                <a:cs typeface="Aldhabi" panose="01000000000000000000" pitchFamily="2" charset="-78"/>
              </a:rPr>
              <a:t>Objectives and goals:</a:t>
            </a:r>
          </a:p>
        </p:txBody>
      </p:sp>
      <p:graphicFrame>
        <p:nvGraphicFramePr>
          <p:cNvPr id="87" name="TextBox 3">
            <a:extLst>
              <a:ext uri="{FF2B5EF4-FFF2-40B4-BE49-F238E27FC236}">
                <a16:creationId xmlns:a16="http://schemas.microsoft.com/office/drawing/2014/main" id="{A5E62794-76F6-E6BD-5E25-41513502A21C}"/>
              </a:ext>
            </a:extLst>
          </p:cNvPr>
          <p:cNvGraphicFramePr/>
          <p:nvPr>
            <p:extLst>
              <p:ext uri="{D42A27DB-BD31-4B8C-83A1-F6EECF244321}">
                <p14:modId xmlns:p14="http://schemas.microsoft.com/office/powerpoint/2010/main" val="3979695117"/>
              </p:ext>
            </p:extLst>
          </p:nvPr>
        </p:nvGraphicFramePr>
        <p:xfrm>
          <a:off x="751945" y="2491176"/>
          <a:ext cx="10263961" cy="28623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44747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908528" y="722601"/>
            <a:ext cx="4613764" cy="1107996"/>
          </a:xfrm>
          <a:prstGeom prst="rect">
            <a:avLst/>
          </a:prstGeom>
          <a:noFill/>
        </p:spPr>
        <p:txBody>
          <a:bodyPr wrap="none" rtlCol="0">
            <a:spAutoFit/>
          </a:bodyPr>
          <a:lstStyle/>
          <a:p>
            <a:r>
              <a:rPr lang="en-US" sz="4400" dirty="0">
                <a:solidFill>
                  <a:schemeClr val="bg1"/>
                </a:solidFill>
                <a:latin typeface="Times New Roman" panose="02020603050405020304" pitchFamily="18" charset="0"/>
                <a:cs typeface="Times New Roman" panose="02020603050405020304" pitchFamily="18" charset="0"/>
              </a:rPr>
              <a:t>Problem Statement</a:t>
            </a:r>
            <a:r>
              <a:rPr lang="en-US" sz="6600" dirty="0">
                <a:solidFill>
                  <a:schemeClr val="bg1"/>
                </a:solidFill>
                <a:latin typeface="Aldhabi" panose="01000000000000000000" pitchFamily="2" charset="-78"/>
                <a:cs typeface="Aldhabi" panose="01000000000000000000" pitchFamily="2" charset="-78"/>
              </a:rPr>
              <a:t>:</a:t>
            </a:r>
          </a:p>
        </p:txBody>
      </p:sp>
      <p:sp>
        <p:nvSpPr>
          <p:cNvPr id="5" name="TextBox 4">
            <a:extLst>
              <a:ext uri="{FF2B5EF4-FFF2-40B4-BE49-F238E27FC236}">
                <a16:creationId xmlns:a16="http://schemas.microsoft.com/office/drawing/2014/main" id="{F6A8A80E-E19B-150E-C6A4-AD7BD80CF698}"/>
              </a:ext>
            </a:extLst>
          </p:cNvPr>
          <p:cNvSpPr txBox="1"/>
          <p:nvPr/>
        </p:nvSpPr>
        <p:spPr>
          <a:xfrm>
            <a:off x="817243" y="2202643"/>
            <a:ext cx="9725892" cy="3170099"/>
          </a:xfrm>
          <a:prstGeom prst="rect">
            <a:avLst/>
          </a:prstGeom>
          <a:noFill/>
        </p:spPr>
        <p:txBody>
          <a:bodyPr wrap="square" rtlCol="0">
            <a:spAutoFit/>
          </a:bodyPr>
          <a:lstStyle/>
          <a:p>
            <a:pPr algn="just"/>
            <a:r>
              <a:rPr lang="en-US" sz="2000" b="0" i="0" dirty="0">
                <a:solidFill>
                  <a:schemeClr val="bg1"/>
                </a:solidFill>
                <a:effectLst/>
                <a:latin typeface="Times New Roman" panose="02020603050405020304" pitchFamily="18" charset="0"/>
                <a:cs typeface="Times New Roman" panose="02020603050405020304" pitchFamily="18" charset="0"/>
              </a:rPr>
              <a:t>Many individuals find it challenging to manage their credit card accounts efficiently, which can lead to missed payments, exceeding credit limits, and potential financial difficulty. There is a need for a comprehensive credit card management system that provides a user-friendly dashboard, transaction history, expense tracking, payment reminders, and advanced search and filter options to help users stay on top of their finances. Such a system would enable users to add and remove credit cards, set credit limits, and track their spending over time. Moreover, it would allow them to export transaction data in a format of their choice and update their profile information and notification preferences as required. By providing such a platform, users can better manage their credit cards and reduce the risks of financial problems.</a:t>
            </a:r>
            <a:endParaRPr lang="en-US"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9793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908528" y="722601"/>
            <a:ext cx="2768707" cy="769441"/>
          </a:xfrm>
          <a:prstGeom prst="rect">
            <a:avLst/>
          </a:prstGeom>
          <a:noFill/>
        </p:spPr>
        <p:txBody>
          <a:bodyPr wrap="none" rtlCol="0">
            <a:spAutoFit/>
          </a:bodyPr>
          <a:lstStyle/>
          <a:p>
            <a:r>
              <a:rPr lang="en-US" sz="4400" dirty="0">
                <a:solidFill>
                  <a:schemeClr val="bg1"/>
                </a:solidFill>
                <a:latin typeface="Times New Roman" panose="02020603050405020304" pitchFamily="18" charset="0"/>
                <a:cs typeface="Times New Roman" panose="02020603050405020304" pitchFamily="18" charset="0"/>
              </a:rPr>
              <a:t>Why flask?</a:t>
            </a:r>
          </a:p>
        </p:txBody>
      </p:sp>
      <p:sp>
        <p:nvSpPr>
          <p:cNvPr id="5" name="TextBox 4">
            <a:extLst>
              <a:ext uri="{FF2B5EF4-FFF2-40B4-BE49-F238E27FC236}">
                <a16:creationId xmlns:a16="http://schemas.microsoft.com/office/drawing/2014/main" id="{F6A8A80E-E19B-150E-C6A4-AD7BD80CF698}"/>
              </a:ext>
            </a:extLst>
          </p:cNvPr>
          <p:cNvSpPr txBox="1"/>
          <p:nvPr/>
        </p:nvSpPr>
        <p:spPr>
          <a:xfrm>
            <a:off x="817243" y="2202643"/>
            <a:ext cx="9725892" cy="3785652"/>
          </a:xfrm>
          <a:prstGeom prst="rect">
            <a:avLst/>
          </a:prstGeom>
          <a:noFill/>
        </p:spPr>
        <p:txBody>
          <a:bodyPr wrap="square" rtlCol="0">
            <a:spAutoFit/>
          </a:bodyPr>
          <a:lstStyle/>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Flask was likely chosen as the web framework for this credit card management system due to its simplicity, flexibility, and scalability. </a:t>
            </a:r>
          </a:p>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Flask is a lightweight web framework that allows developers to build web applications quickly and easily. It does not have pre-defined project structures that you have to follow, giving developers more flexibility in how they structure their projects. </a:t>
            </a:r>
          </a:p>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Flask also offers various extensions and libraries that can be used to add additional functionality to the web application, enabling developers to scale the application as required. Additionally, Flask integrates well with Python, allowing developers to take advantage of all the Python libraries and tools available for building web applications. </a:t>
            </a:r>
          </a:p>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Overall, Flask is a popular choice for building web applications and is well-suited for building web applications with moderate complexity, such as this credit card management system.</a:t>
            </a:r>
            <a:endParaRPr lang="en-US"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48560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817243" y="445022"/>
            <a:ext cx="4095993" cy="1107996"/>
          </a:xfrm>
          <a:prstGeom prst="rect">
            <a:avLst/>
          </a:prstGeom>
          <a:noFill/>
        </p:spPr>
        <p:txBody>
          <a:bodyPr wrap="none" rtlCol="0">
            <a:spAutoFit/>
          </a:bodyPr>
          <a:lstStyle/>
          <a:p>
            <a:r>
              <a:rPr lang="en-US" sz="6600" dirty="0">
                <a:solidFill>
                  <a:schemeClr val="bg1"/>
                </a:solidFill>
                <a:latin typeface="Aldhabi" panose="01000000000000000000" pitchFamily="2" charset="-78"/>
                <a:cs typeface="Aldhabi" panose="01000000000000000000" pitchFamily="2" charset="-78"/>
              </a:rPr>
              <a:t>Project Structure:</a:t>
            </a:r>
          </a:p>
        </p:txBody>
      </p:sp>
      <p:pic>
        <p:nvPicPr>
          <p:cNvPr id="2" name="Picture 1">
            <a:extLst>
              <a:ext uri="{FF2B5EF4-FFF2-40B4-BE49-F238E27FC236}">
                <a16:creationId xmlns:a16="http://schemas.microsoft.com/office/drawing/2014/main" id="{5A3AB0AB-5127-C9FE-C2B3-02A31A422C32}"/>
              </a:ext>
            </a:extLst>
          </p:cNvPr>
          <p:cNvPicPr>
            <a:picLocks noChangeAspect="1"/>
          </p:cNvPicPr>
          <p:nvPr/>
        </p:nvPicPr>
        <p:blipFill>
          <a:blip r:embed="rId2"/>
          <a:stretch>
            <a:fillRect/>
          </a:stretch>
        </p:blipFill>
        <p:spPr>
          <a:xfrm>
            <a:off x="607566" y="1812246"/>
            <a:ext cx="3420270" cy="4097414"/>
          </a:xfrm>
          <a:prstGeom prst="rect">
            <a:avLst/>
          </a:prstGeom>
        </p:spPr>
      </p:pic>
      <p:sp>
        <p:nvSpPr>
          <p:cNvPr id="4" name="TextBox 3">
            <a:extLst>
              <a:ext uri="{FF2B5EF4-FFF2-40B4-BE49-F238E27FC236}">
                <a16:creationId xmlns:a16="http://schemas.microsoft.com/office/drawing/2014/main" id="{777421C7-5ECF-5E73-F8D2-0FB6CE6649DD}"/>
              </a:ext>
            </a:extLst>
          </p:cNvPr>
          <p:cNvSpPr txBox="1"/>
          <p:nvPr/>
        </p:nvSpPr>
        <p:spPr>
          <a:xfrm>
            <a:off x="4799991" y="2165127"/>
            <a:ext cx="5759796" cy="3785652"/>
          </a:xfrm>
          <a:prstGeom prst="rect">
            <a:avLst/>
          </a:prstGeom>
          <a:noFill/>
        </p:spPr>
        <p:txBody>
          <a:bodyPr wrap="square" rtlCol="0">
            <a:spAutoFit/>
          </a:bodyPr>
          <a:lstStyle/>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In the Flask framework, all the HTML files will be stored inside the "templates" folder, and all CSS, JavaScript, and image files will be stored inside the "static" folder. </a:t>
            </a:r>
          </a:p>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The Python file will contain the routing code for the web application, which includes all the functions necessary to handle user requests and render the appropriate HTML templates. </a:t>
            </a:r>
          </a:p>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Additionally, the Python file will include configuration settings for the Flask application, such as the database connection details, secret key, and other important settings.</a:t>
            </a:r>
            <a:endParaRPr lang="en-US"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5974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817243" y="948790"/>
            <a:ext cx="9726381" cy="769441"/>
          </a:xfrm>
          <a:prstGeom prst="rect">
            <a:avLst/>
          </a:prstGeom>
          <a:noFill/>
        </p:spPr>
        <p:txBody>
          <a:bodyPr wrap="square" rtlCol="0">
            <a:spAutoFit/>
          </a:bodyPr>
          <a:lstStyle/>
          <a:p>
            <a:r>
              <a:rPr lang="en-US" sz="4400" dirty="0">
                <a:solidFill>
                  <a:schemeClr val="bg1"/>
                </a:solidFill>
                <a:latin typeface="Times New Roman" panose="02020603050405020304" pitchFamily="18" charset="0"/>
                <a:cs typeface="Times New Roman" panose="02020603050405020304" pitchFamily="18" charset="0"/>
              </a:rPr>
              <a:t> Why specific technologies were used?</a:t>
            </a:r>
          </a:p>
        </p:txBody>
      </p:sp>
      <p:sp>
        <p:nvSpPr>
          <p:cNvPr id="5" name="TextBox 4">
            <a:extLst>
              <a:ext uri="{FF2B5EF4-FFF2-40B4-BE49-F238E27FC236}">
                <a16:creationId xmlns:a16="http://schemas.microsoft.com/office/drawing/2014/main" id="{F6A8A80E-E19B-150E-C6A4-AD7BD80CF698}"/>
              </a:ext>
            </a:extLst>
          </p:cNvPr>
          <p:cNvSpPr txBox="1"/>
          <p:nvPr/>
        </p:nvSpPr>
        <p:spPr>
          <a:xfrm>
            <a:off x="942032" y="2105833"/>
            <a:ext cx="8634328" cy="3170099"/>
          </a:xfrm>
          <a:prstGeom prst="rect">
            <a:avLst/>
          </a:prstGeom>
          <a:noFill/>
        </p:spPr>
        <p:txBody>
          <a:bodyPr wrap="square" rtlCol="0">
            <a:spAutoFit/>
          </a:bodyPr>
          <a:lstStyle/>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HTML and CSS are widely used for frontend development and were chosen for their ability to create visually appealing and user-friendly web pages. </a:t>
            </a:r>
          </a:p>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Flask was chosen for its ability to build web applications quickly and easily, offering flexibility and scalability. </a:t>
            </a:r>
          </a:p>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MongoDB's NoSQL database was chosen for its ability to handle large amounts of potentially unstructured data, making it ideal for a credit card management system. </a:t>
            </a:r>
          </a:p>
          <a:p>
            <a:pPr marL="285750" indent="-285750" algn="just">
              <a:buFont typeface="Arial" panose="020B0604020202020204" pitchFamily="34" charset="0"/>
              <a:buChar char="•"/>
            </a:pPr>
            <a:r>
              <a:rPr lang="en-US" sz="2000" b="0" i="0" dirty="0">
                <a:solidFill>
                  <a:schemeClr val="bg1"/>
                </a:solidFill>
                <a:effectLst/>
                <a:latin typeface="Times New Roman" panose="02020603050405020304" pitchFamily="18" charset="0"/>
                <a:cs typeface="Times New Roman" panose="02020603050405020304" pitchFamily="18" charset="0"/>
              </a:rPr>
              <a:t>Combined, these technologies offer a strong foundation for building a custom and feature-rich credit card management system that can be easily scaled as needed to meet new requirements and accommodate user growth</a:t>
            </a:r>
            <a:endParaRPr lang="en-US"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5370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 name="Rectangle 9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8" name="Picture 87">
            <a:extLst>
              <a:ext uri="{FF2B5EF4-FFF2-40B4-BE49-F238E27FC236}">
                <a16:creationId xmlns:a16="http://schemas.microsoft.com/office/drawing/2014/main" id="{7CD9E6E0-09A7-625D-7657-557B979ACC9A}"/>
              </a:ext>
            </a:extLst>
          </p:cNvPr>
          <p:cNvPicPr>
            <a:picLocks noChangeAspect="1"/>
          </p:cNvPicPr>
          <p:nvPr/>
        </p:nvPicPr>
        <p:blipFill rotWithShape="1">
          <a:blip r:embed="rId2">
            <a:alphaModFix amt="35000"/>
          </a:blip>
          <a:srcRect t="15413"/>
          <a:stretch/>
        </p:blipFill>
        <p:spPr>
          <a:xfrm>
            <a:off x="20" y="10"/>
            <a:ext cx="12191980" cy="6857990"/>
          </a:xfrm>
          <a:prstGeom prst="rect">
            <a:avLst/>
          </a:prstGeom>
        </p:spPr>
      </p:pic>
      <p:sp>
        <p:nvSpPr>
          <p:cNvPr id="3" name="TextBox 2">
            <a:extLst>
              <a:ext uri="{FF2B5EF4-FFF2-40B4-BE49-F238E27FC236}">
                <a16:creationId xmlns:a16="http://schemas.microsoft.com/office/drawing/2014/main" id="{557A639B-B748-C072-93C2-86625A6B57EC}"/>
              </a:ext>
            </a:extLst>
          </p:cNvPr>
          <p:cNvSpPr txBox="1"/>
          <p:nvPr/>
        </p:nvSpPr>
        <p:spPr>
          <a:xfrm>
            <a:off x="838200" y="365125"/>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a:solidFill>
                  <a:srgbClr val="FFFFFF"/>
                </a:solidFill>
                <a:latin typeface="+mj-lt"/>
                <a:ea typeface="+mj-ea"/>
                <a:cs typeface="+mj-cs"/>
              </a:rPr>
              <a:t>Features implemented:</a:t>
            </a:r>
          </a:p>
        </p:txBody>
      </p:sp>
      <p:graphicFrame>
        <p:nvGraphicFramePr>
          <p:cNvPr id="87" name="TextBox 4">
            <a:extLst>
              <a:ext uri="{FF2B5EF4-FFF2-40B4-BE49-F238E27FC236}">
                <a16:creationId xmlns:a16="http://schemas.microsoft.com/office/drawing/2014/main" id="{430367F9-0465-A22C-5B02-31AC05228362}"/>
              </a:ext>
            </a:extLst>
          </p:cNvPr>
          <p:cNvGraphicFramePr/>
          <p:nvPr>
            <p:extLst>
              <p:ext uri="{D42A27DB-BD31-4B8C-83A1-F6EECF244321}">
                <p14:modId xmlns:p14="http://schemas.microsoft.com/office/powerpoint/2010/main" val="340620537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9497701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FD4AD0ED-45F1-4AB2-8C18-7DED238A0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7430622-9855-482E-98A8-1FAECC909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715C76D5-716D-420A-ABDC-55BF6D9ED2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64" name="Oval 63">
              <a:extLst>
                <a:ext uri="{FF2B5EF4-FFF2-40B4-BE49-F238E27FC236}">
                  <a16:creationId xmlns:a16="http://schemas.microsoft.com/office/drawing/2014/main" id="{79875022-E2DB-4A9E-8832-E7009F0E4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BFBDCA6-4D2C-451E-8205-8C334DCEE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395B2B7-3263-461B-8800-669EBE884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7DC78-6D51-415D-878D-516F840FB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8405FB7A-34E4-454E-80C1-3AF31F600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56EC0F8-CE39-4C95-B52D-033DBF561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Rectangle 70">
            <a:extLst>
              <a:ext uri="{FF2B5EF4-FFF2-40B4-BE49-F238E27FC236}">
                <a16:creationId xmlns:a16="http://schemas.microsoft.com/office/drawing/2014/main" id="{73162FBC-1EE8-4355-8B2B-CB9A5B4BD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C2940EF9-7ECF-49BA-8F14-5EBC7ADE07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74" name="Straight Connector 73">
              <a:extLst>
                <a:ext uri="{FF2B5EF4-FFF2-40B4-BE49-F238E27FC236}">
                  <a16:creationId xmlns:a16="http://schemas.microsoft.com/office/drawing/2014/main" id="{DF9A5AE3-5A1E-4528-BDC2-D32A66EFFD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39C6801-3BB8-4C41-9385-D9CE4F1485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8EA6929-FF51-4E95-8E16-80E9F371AE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BE91CBD-B19A-4299-90BD-CC3AB69766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9" name="Rectangle 78">
            <a:extLst>
              <a:ext uri="{FF2B5EF4-FFF2-40B4-BE49-F238E27FC236}">
                <a16:creationId xmlns:a16="http://schemas.microsoft.com/office/drawing/2014/main" id="{26CE109B-4241-4CF1-B587-868774BB4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D107650-C271-404F-98D8-BB8E7E0306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82" name="Straight Connector 81">
              <a:extLst>
                <a:ext uri="{FF2B5EF4-FFF2-40B4-BE49-F238E27FC236}">
                  <a16:creationId xmlns:a16="http://schemas.microsoft.com/office/drawing/2014/main" id="{41F01725-EDBB-493E-A610-EF9ACBABB2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C8E2A80-F420-488D-AE39-E20BC61B19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58A20B2-85E4-4C64-A75F-376DA772A4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8BDCE8-2392-4F5E-B6B4-AD19C903B9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557A639B-B748-C072-93C2-86625A6B57EC}"/>
              </a:ext>
            </a:extLst>
          </p:cNvPr>
          <p:cNvSpPr txBox="1"/>
          <p:nvPr/>
        </p:nvSpPr>
        <p:spPr>
          <a:xfrm>
            <a:off x="583408" y="73454"/>
            <a:ext cx="4993675" cy="769441"/>
          </a:xfrm>
          <a:prstGeom prst="rect">
            <a:avLst/>
          </a:prstGeom>
          <a:noFill/>
        </p:spPr>
        <p:txBody>
          <a:bodyPr wrap="none" rtlCol="0">
            <a:spAutoFit/>
          </a:bodyPr>
          <a:lstStyle/>
          <a:p>
            <a:r>
              <a:rPr lang="en-US" sz="4400" dirty="0">
                <a:solidFill>
                  <a:schemeClr val="bg1"/>
                </a:solidFill>
                <a:latin typeface="Times New Roman" panose="02020603050405020304" pitchFamily="18" charset="0"/>
                <a:cs typeface="Times New Roman" panose="02020603050405020304" pitchFamily="18" charset="0"/>
              </a:rPr>
              <a:t>Database integration:</a:t>
            </a:r>
          </a:p>
        </p:txBody>
      </p:sp>
      <p:pic>
        <p:nvPicPr>
          <p:cNvPr id="4" name="Picture 3">
            <a:extLst>
              <a:ext uri="{FF2B5EF4-FFF2-40B4-BE49-F238E27FC236}">
                <a16:creationId xmlns:a16="http://schemas.microsoft.com/office/drawing/2014/main" id="{9AD8F269-5180-9FC2-112C-177F2401EF1D}"/>
              </a:ext>
            </a:extLst>
          </p:cNvPr>
          <p:cNvPicPr>
            <a:picLocks noChangeAspect="1"/>
          </p:cNvPicPr>
          <p:nvPr/>
        </p:nvPicPr>
        <p:blipFill>
          <a:blip r:embed="rId2"/>
          <a:stretch>
            <a:fillRect/>
          </a:stretch>
        </p:blipFill>
        <p:spPr>
          <a:xfrm>
            <a:off x="6851877" y="2932719"/>
            <a:ext cx="5155805" cy="2639407"/>
          </a:xfrm>
          <a:prstGeom prst="rect">
            <a:avLst/>
          </a:prstGeom>
        </p:spPr>
      </p:pic>
      <p:pic>
        <p:nvPicPr>
          <p:cNvPr id="7" name="Picture 6">
            <a:extLst>
              <a:ext uri="{FF2B5EF4-FFF2-40B4-BE49-F238E27FC236}">
                <a16:creationId xmlns:a16="http://schemas.microsoft.com/office/drawing/2014/main" id="{D7C44785-31F3-F0AD-7DA9-20CBABABEA6E}"/>
              </a:ext>
            </a:extLst>
          </p:cNvPr>
          <p:cNvPicPr>
            <a:picLocks noChangeAspect="1"/>
          </p:cNvPicPr>
          <p:nvPr/>
        </p:nvPicPr>
        <p:blipFill>
          <a:blip r:embed="rId3"/>
          <a:stretch>
            <a:fillRect/>
          </a:stretch>
        </p:blipFill>
        <p:spPr>
          <a:xfrm>
            <a:off x="7288141" y="314884"/>
            <a:ext cx="3880049" cy="2127359"/>
          </a:xfrm>
          <a:prstGeom prst="rect">
            <a:avLst/>
          </a:prstGeom>
        </p:spPr>
      </p:pic>
      <p:sp>
        <p:nvSpPr>
          <p:cNvPr id="8" name="TextBox 7">
            <a:extLst>
              <a:ext uri="{FF2B5EF4-FFF2-40B4-BE49-F238E27FC236}">
                <a16:creationId xmlns:a16="http://schemas.microsoft.com/office/drawing/2014/main" id="{051977DF-F0D2-2FE7-10FB-EF2835DAD53F}"/>
              </a:ext>
            </a:extLst>
          </p:cNvPr>
          <p:cNvSpPr txBox="1"/>
          <p:nvPr/>
        </p:nvSpPr>
        <p:spPr>
          <a:xfrm>
            <a:off x="580360" y="989990"/>
            <a:ext cx="5595996" cy="5601533"/>
          </a:xfrm>
          <a:prstGeom prst="rect">
            <a:avLst/>
          </a:prstGeom>
          <a:noFill/>
        </p:spPr>
        <p:txBody>
          <a:bodyPr wrap="square" rtlCol="0">
            <a:spAutoFit/>
          </a:bodyPr>
          <a:lstStyle/>
          <a:p>
            <a:pPr algn="just">
              <a:buFont typeface="+mj-lt"/>
              <a:buAutoNum type="arabicPeriod"/>
            </a:pPr>
            <a:r>
              <a:rPr lang="en-US" sz="2000" b="0" i="0" dirty="0">
                <a:solidFill>
                  <a:schemeClr val="bg1"/>
                </a:solidFill>
                <a:effectLst/>
                <a:latin typeface="Times New Roman" panose="02020603050405020304" pitchFamily="18" charset="0"/>
                <a:cs typeface="Times New Roman" panose="02020603050405020304" pitchFamily="18" charset="0"/>
              </a:rPr>
              <a:t>Data is stored and retrieved from MongoDB as JSON-like documents in collections, which allows for flexible and scalable database design.</a:t>
            </a:r>
          </a:p>
          <a:p>
            <a:pPr algn="just">
              <a:buFont typeface="+mj-lt"/>
              <a:buAutoNum type="arabicPeriod"/>
            </a:pPr>
            <a:r>
              <a:rPr lang="en-US" sz="2000" b="0" i="0" dirty="0">
                <a:solidFill>
                  <a:schemeClr val="bg1"/>
                </a:solidFill>
                <a:effectLst/>
                <a:latin typeface="Times New Roman" panose="02020603050405020304" pitchFamily="18" charset="0"/>
                <a:cs typeface="Times New Roman" panose="02020603050405020304" pitchFamily="18" charset="0"/>
              </a:rPr>
              <a:t>MongoDB Query Language (MQL) is used when retrieving data from MongoDB, which supports complex query operations.</a:t>
            </a:r>
          </a:p>
          <a:p>
            <a:pPr algn="just">
              <a:buFont typeface="+mj-lt"/>
              <a:buAutoNum type="arabicPeriod"/>
            </a:pPr>
            <a:r>
              <a:rPr lang="en-US" sz="2000" b="0" i="0" dirty="0">
                <a:solidFill>
                  <a:schemeClr val="bg1"/>
                </a:solidFill>
                <a:effectLst/>
                <a:latin typeface="Times New Roman" panose="02020603050405020304" pitchFamily="18" charset="0"/>
                <a:cs typeface="Times New Roman" panose="02020603050405020304" pitchFamily="18" charset="0"/>
              </a:rPr>
              <a:t>MongoDB's schema design is flexible and based on the idea of embedding related data together or referencing documents that belong together.</a:t>
            </a:r>
          </a:p>
          <a:p>
            <a:pPr algn="just">
              <a:buFont typeface="+mj-lt"/>
              <a:buAutoNum type="arabicPeriod"/>
            </a:pPr>
            <a:r>
              <a:rPr lang="en-US" sz="2000" b="0" i="0" dirty="0">
                <a:solidFill>
                  <a:schemeClr val="bg1"/>
                </a:solidFill>
                <a:effectLst/>
                <a:latin typeface="Times New Roman" panose="02020603050405020304" pitchFamily="18" charset="0"/>
                <a:cs typeface="Times New Roman" panose="02020603050405020304" pitchFamily="18" charset="0"/>
              </a:rPr>
              <a:t>MongoDB handles migrations through versioning, where new versions of the schema are created as changes are made, enabling data to be current and available for use by the application.</a:t>
            </a:r>
          </a:p>
          <a:p>
            <a:pPr algn="just">
              <a:buFont typeface="+mj-lt"/>
              <a:buAutoNum type="arabicPeriod"/>
            </a:pPr>
            <a:r>
              <a:rPr lang="en-US" sz="2000" b="0" i="0" dirty="0">
                <a:solidFill>
                  <a:schemeClr val="bg1"/>
                </a:solidFill>
                <a:effectLst/>
                <a:latin typeface="Times New Roman" panose="02020603050405020304" pitchFamily="18" charset="0"/>
                <a:cs typeface="Times New Roman" panose="02020603050405020304" pitchFamily="18" charset="0"/>
              </a:rPr>
              <a:t>MongoDB supports a wide range of data types, including geospatial data types, making it well-suited for a range of applications where data is not strictly structured.</a:t>
            </a:r>
          </a:p>
          <a:p>
            <a:endParaRPr lang="en-US" dirty="0"/>
          </a:p>
        </p:txBody>
      </p:sp>
    </p:spTree>
    <p:extLst>
      <p:ext uri="{BB962C8B-B14F-4D97-AF65-F5344CB8AC3E}">
        <p14:creationId xmlns:p14="http://schemas.microsoft.com/office/powerpoint/2010/main" val="2337733121"/>
      </p:ext>
    </p:extLst>
  </p:cSld>
  <p:clrMapOvr>
    <a:masterClrMapping/>
  </p:clrMapOvr>
</p:sld>
</file>

<file path=ppt/theme/theme1.xml><?xml version="1.0" encoding="utf-8"?>
<a:theme xmlns:a="http://schemas.openxmlformats.org/drawingml/2006/main" name="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665</TotalTime>
  <Words>1230</Words>
  <Application>Microsoft Office PowerPoint</Application>
  <PresentationFormat>Widescreen</PresentationFormat>
  <Paragraphs>59</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Aldhabi</vt:lpstr>
      <vt:lpstr>Arial</vt:lpstr>
      <vt:lpstr>Calibri</vt:lpstr>
      <vt:lpstr>Calibri Light</vt:lpstr>
      <vt:lpstr>Chubb Lato Regular</vt:lpstr>
      <vt:lpstr>Times New Roman</vt:lpstr>
      <vt:lpstr>Office Theme</vt:lpstr>
      <vt:lpstr>Credit card Management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Management System</dc:title>
  <dc:creator>Penthala, Sahithi</dc:creator>
  <cp:lastModifiedBy>Penthala, Sahithi</cp:lastModifiedBy>
  <cp:revision>7</cp:revision>
  <dcterms:created xsi:type="dcterms:W3CDTF">2023-10-16T04:07:08Z</dcterms:created>
  <dcterms:modified xsi:type="dcterms:W3CDTF">2023-10-19T11:28:34Z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c11b088-3f42-44d0-a854-e5bf7348cf6a_Enabled">
    <vt:lpwstr>true</vt:lpwstr>
  </property>
  <property fmtid="{D5CDD505-2E9C-101B-9397-08002B2CF9AE}" pid="3" name="MSIP_Label_1c11b088-3f42-44d0-a854-e5bf7348cf6a_SetDate">
    <vt:lpwstr>2023-10-16T05:17:57Z</vt:lpwstr>
  </property>
  <property fmtid="{D5CDD505-2E9C-101B-9397-08002B2CF9AE}" pid="4" name="MSIP_Label_1c11b088-3f42-44d0-a854-e5bf7348cf6a_Method">
    <vt:lpwstr>Standard</vt:lpwstr>
  </property>
  <property fmtid="{D5CDD505-2E9C-101B-9397-08002B2CF9AE}" pid="5" name="MSIP_Label_1c11b088-3f42-44d0-a854-e5bf7348cf6a_Name">
    <vt:lpwstr>Yellow Data - NA</vt:lpwstr>
  </property>
  <property fmtid="{D5CDD505-2E9C-101B-9397-08002B2CF9AE}" pid="6" name="MSIP_Label_1c11b088-3f42-44d0-a854-e5bf7348cf6a_SiteId">
    <vt:lpwstr>fffcdc91-d561-4287-aebc-78d2466eec29</vt:lpwstr>
  </property>
  <property fmtid="{D5CDD505-2E9C-101B-9397-08002B2CF9AE}" pid="7" name="MSIP_Label_1c11b088-3f42-44d0-a854-e5bf7348cf6a_ActionId">
    <vt:lpwstr>0b637e8c-40cc-4d24-87fe-559e7a33d0e5</vt:lpwstr>
  </property>
  <property fmtid="{D5CDD505-2E9C-101B-9397-08002B2CF9AE}" pid="8" name="MSIP_Label_1c11b088-3f42-44d0-a854-e5bf7348cf6a_ContentBits">
    <vt:lpwstr>0</vt:lpwstr>
  </property>
</Properties>
</file>

<file path=docProps/thumbnail.jpeg>
</file>